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2" r:id="rId4"/>
    <p:sldId id="264" r:id="rId5"/>
    <p:sldId id="265" r:id="rId6"/>
    <p:sldId id="268" r:id="rId7"/>
    <p:sldId id="279" r:id="rId8"/>
    <p:sldId id="269" r:id="rId9"/>
    <p:sldId id="270" r:id="rId10"/>
    <p:sldId id="271" r:id="rId11"/>
    <p:sldId id="273" r:id="rId12"/>
    <p:sldId id="272" r:id="rId13"/>
    <p:sldId id="274" r:id="rId14"/>
    <p:sldId id="275" r:id="rId15"/>
  </p:sldIdLst>
  <p:sldSz cx="9144000" cy="6858000" type="screen4x3"/>
  <p:notesSz cx="6797675" cy="9928225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A"/>
    <a:srgbClr val="000066"/>
    <a:srgbClr val="002E3E"/>
    <a:srgbClr val="003547"/>
    <a:srgbClr val="F1F2F7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3910" autoAdjust="0"/>
  </p:normalViewPr>
  <p:slideViewPr>
    <p:cSldViewPr>
      <p:cViewPr varScale="1">
        <p:scale>
          <a:sx n="72" d="100"/>
          <a:sy n="72" d="100"/>
        </p:scale>
        <p:origin x="7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47D5D-AF57-42E8-9CB5-550771F0E5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5A2146C-A3D0-4C27-8B75-C09A9D195C4D}">
      <dgm:prSet phldrT="[Текст]" custT="1"/>
      <dgm:spPr/>
      <dgm:t>
        <a:bodyPr/>
        <a:lstStyle/>
        <a:p>
          <a:r>
            <a:rPr lang="kk-KZ" sz="2000" b="1" u="none" dirty="0">
              <a:solidFill>
                <a:srgbClr val="002060"/>
              </a:solidFill>
            </a:rPr>
            <a:t>Оқу жұмыс жоспарлары мен ұйымдастырылған қызмет іске асылырады:</a:t>
          </a:r>
          <a:endParaRPr lang="ru-RU" sz="2000" b="1" u="none" dirty="0">
            <a:solidFill>
              <a:srgbClr val="002060"/>
            </a:solidFill>
          </a:endParaRPr>
        </a:p>
      </dgm:t>
    </dgm:pt>
    <dgm:pt modelId="{37108C32-913C-4513-9D2D-4619422D12A7}" type="parTrans" cxnId="{6D42D7D6-B380-4B55-A0F7-7C3FF05A6609}">
      <dgm:prSet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9D6CB6AE-3861-4A49-AECC-647D011EE3C4}" type="sibTrans" cxnId="{6D42D7D6-B380-4B55-A0F7-7C3FF05A6609}">
      <dgm:prSet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0F30CB40-B8CC-498C-9E3A-4B6F7DEF148C}">
      <dgm:prSet phldrT="[Текст]" custT="1"/>
      <dgm:spPr/>
      <dgm:t>
        <a:bodyPr/>
        <a:lstStyle/>
        <a:p>
          <a:r>
            <a:rPr lang="kk-KZ" sz="2000" u="none" dirty="0">
              <a:solidFill>
                <a:srgbClr val="002060"/>
              </a:solidFill>
            </a:rPr>
            <a:t>Қазақстан Республикасы Оқу-ағарту министрінің 2022 жылғы 3 тамыздағы №348 бұйрығымен бекітілген Мектепке дейінгі тәрбие мен оқытудың мемлекеттік жалпыға міндетті стандарты</a:t>
          </a:r>
          <a:endParaRPr lang="ru-RU" sz="2000" u="none" dirty="0">
            <a:solidFill>
              <a:srgbClr val="002060"/>
            </a:solidFill>
          </a:endParaRPr>
        </a:p>
      </dgm:t>
    </dgm:pt>
    <dgm:pt modelId="{A6EB226F-1442-4E5B-A185-D5C81C1B5BA4}" type="parTrans" cxnId="{E151EA53-5F36-4E35-A6BA-C3E6F4EAC0E1}">
      <dgm:prSet custT="1"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B5183036-0B16-4054-BB32-1787599B4E83}" type="sibTrans" cxnId="{E151EA53-5F36-4E35-A6BA-C3E6F4EAC0E1}">
      <dgm:prSet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55E4078B-6EBD-4896-B1BA-266E99560E2E}">
      <dgm:prSet phldrT="[Текст]" custT="1"/>
      <dgm:spPr/>
      <dgm:t>
        <a:bodyPr/>
        <a:lstStyle/>
        <a:p>
          <a:r>
            <a:rPr lang="kk-KZ" sz="2000" u="none" dirty="0">
              <a:solidFill>
                <a:srgbClr val="002060"/>
              </a:solidFill>
            </a:rPr>
            <a:t>Қазақстан Республикасы Білім және ғылым министрінің 2012 жылғы 20 желтоқсандағы № 557 бұйрығымен бекітілген Мектепке дейінгі тәрбие мен оқытудың үлгілік оқу жоспары</a:t>
          </a:r>
          <a:endParaRPr lang="ru-RU" sz="2000" u="none" dirty="0">
            <a:solidFill>
              <a:srgbClr val="002060"/>
            </a:solidFill>
          </a:endParaRPr>
        </a:p>
      </dgm:t>
    </dgm:pt>
    <dgm:pt modelId="{54F5DB48-C41C-40CC-9EDB-D3D8FBB2266C}" type="parTrans" cxnId="{1C30DB79-346B-4DAD-A65C-958757CDB7DE}">
      <dgm:prSet custT="1"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66EA94CD-72EE-4B05-BFDB-0953530A1BCE}" type="sibTrans" cxnId="{1C30DB79-346B-4DAD-A65C-958757CDB7DE}">
      <dgm:prSet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21F53275-027B-4B36-9E71-D4C9220266B1}">
      <dgm:prSet phldrT="[Текст]" custT="1"/>
      <dgm:spPr/>
      <dgm:t>
        <a:bodyPr/>
        <a:lstStyle/>
        <a:p>
          <a:r>
            <a:rPr lang="kk-KZ" sz="2000" u="none" dirty="0">
              <a:solidFill>
                <a:srgbClr val="002060"/>
              </a:solidFill>
            </a:rPr>
            <a:t>Білім беру қызметі Қазақстан Республикасы Білім және ғылым министрінің міндетін атқарушының 2016 жылғы 12 тамыздағы №499 бұйрығымен бекітілген Мектепке дейінгі тәрбие мен оқытудың үлгілік оқу бағдарламасы</a:t>
          </a:r>
          <a:endParaRPr lang="ru-RU" sz="2000" u="none" dirty="0">
            <a:solidFill>
              <a:srgbClr val="002060"/>
            </a:solidFill>
          </a:endParaRPr>
        </a:p>
      </dgm:t>
    </dgm:pt>
    <dgm:pt modelId="{EBA8E14A-AD1D-4825-B608-D0057A881807}" type="parTrans" cxnId="{20A20ED6-E8ED-44B5-BDDF-C56A45696DC3}">
      <dgm:prSet custT="1"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55F0BB79-7763-4C29-81FD-795F2A11CE6C}" type="sibTrans" cxnId="{20A20ED6-E8ED-44B5-BDDF-C56A45696DC3}">
      <dgm:prSet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2096C11A-2B9E-4EBD-A36E-7BACF8C298BF}">
      <dgm:prSet phldrT="[Текст]" custT="1"/>
      <dgm:spPr/>
      <dgm:t>
        <a:bodyPr/>
        <a:lstStyle/>
        <a:p>
          <a:r>
            <a:rPr lang="kk-KZ" sz="2000" u="none" dirty="0">
              <a:solidFill>
                <a:srgbClr val="002060"/>
              </a:solidFill>
            </a:rPr>
            <a:t>Қазақстан Республикасы Оқу-ағарту министрінің 2022 жылғы 31 тамыздағы №385 бұйрығымен бекітілген Мектепке дейінгі ұйымдар қызметінің үлгілік қағидалары</a:t>
          </a:r>
          <a:endParaRPr lang="ru-RU" sz="2000" u="none" dirty="0">
            <a:solidFill>
              <a:srgbClr val="002060"/>
            </a:solidFill>
          </a:endParaRPr>
        </a:p>
      </dgm:t>
    </dgm:pt>
    <dgm:pt modelId="{A157D7AE-9B25-4581-891A-57448EB3B5F7}" type="parTrans" cxnId="{8C320569-45C2-4600-8513-68E0E2F77E7D}">
      <dgm:prSet custT="1"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BDAB1B02-2D5B-4E71-9358-73F31A334E70}" type="sibTrans" cxnId="{8C320569-45C2-4600-8513-68E0E2F77E7D}">
      <dgm:prSet/>
      <dgm:spPr/>
      <dgm:t>
        <a:bodyPr/>
        <a:lstStyle/>
        <a:p>
          <a:endParaRPr lang="ru-RU" sz="2000" u="none">
            <a:solidFill>
              <a:srgbClr val="002060"/>
            </a:solidFill>
          </a:endParaRPr>
        </a:p>
      </dgm:t>
    </dgm:pt>
    <dgm:pt modelId="{3ABC5EE4-3EDA-42F8-B45E-92EDC13DC5A5}" type="pres">
      <dgm:prSet presAssocID="{26147D5D-AF57-42E8-9CB5-550771F0E5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B63214-93BC-4F85-B8D4-3D4D17867418}" type="pres">
      <dgm:prSet presAssocID="{D5A2146C-A3D0-4C27-8B75-C09A9D195C4D}" presName="root1" presStyleCnt="0"/>
      <dgm:spPr/>
    </dgm:pt>
    <dgm:pt modelId="{241EA193-6EF4-41E9-9334-FD443F834F7A}" type="pres">
      <dgm:prSet presAssocID="{D5A2146C-A3D0-4C27-8B75-C09A9D195C4D}" presName="LevelOneTextNode" presStyleLbl="node0" presStyleIdx="0" presStyleCnt="1" custScaleY="89189">
        <dgm:presLayoutVars>
          <dgm:chPref val="3"/>
        </dgm:presLayoutVars>
      </dgm:prSet>
      <dgm:spPr/>
    </dgm:pt>
    <dgm:pt modelId="{DC37617C-6730-4F0A-BA76-191DF76D5BAA}" type="pres">
      <dgm:prSet presAssocID="{D5A2146C-A3D0-4C27-8B75-C09A9D195C4D}" presName="level2hierChild" presStyleCnt="0"/>
      <dgm:spPr/>
    </dgm:pt>
    <dgm:pt modelId="{3FA55B28-E6B0-4F86-9B1D-2CEC5E4F96C0}" type="pres">
      <dgm:prSet presAssocID="{A6EB226F-1442-4E5B-A185-D5C81C1B5BA4}" presName="conn2-1" presStyleLbl="parChTrans1D2" presStyleIdx="0" presStyleCnt="4"/>
      <dgm:spPr/>
    </dgm:pt>
    <dgm:pt modelId="{147D1FA3-09CC-497A-B8DA-EB3804557577}" type="pres">
      <dgm:prSet presAssocID="{A6EB226F-1442-4E5B-A185-D5C81C1B5BA4}" presName="connTx" presStyleLbl="parChTrans1D2" presStyleIdx="0" presStyleCnt="4"/>
      <dgm:spPr/>
    </dgm:pt>
    <dgm:pt modelId="{404E32ED-66D1-4B6D-A515-F9464BC79FBE}" type="pres">
      <dgm:prSet presAssocID="{0F30CB40-B8CC-498C-9E3A-4B6F7DEF148C}" presName="root2" presStyleCnt="0"/>
      <dgm:spPr/>
    </dgm:pt>
    <dgm:pt modelId="{96653A7A-2804-4F67-9C4D-5AB94B542249}" type="pres">
      <dgm:prSet presAssocID="{0F30CB40-B8CC-498C-9E3A-4B6F7DEF148C}" presName="LevelTwoTextNode" presStyleLbl="node2" presStyleIdx="0" presStyleCnt="4" custScaleX="196711">
        <dgm:presLayoutVars>
          <dgm:chPref val="3"/>
        </dgm:presLayoutVars>
      </dgm:prSet>
      <dgm:spPr/>
    </dgm:pt>
    <dgm:pt modelId="{3C6625D8-4754-4D62-B5F0-A1A8960662A0}" type="pres">
      <dgm:prSet presAssocID="{0F30CB40-B8CC-498C-9E3A-4B6F7DEF148C}" presName="level3hierChild" presStyleCnt="0"/>
      <dgm:spPr/>
    </dgm:pt>
    <dgm:pt modelId="{17272DB6-5DFB-4A50-852C-6FF41D6B6129}" type="pres">
      <dgm:prSet presAssocID="{54F5DB48-C41C-40CC-9EDB-D3D8FBB2266C}" presName="conn2-1" presStyleLbl="parChTrans1D2" presStyleIdx="1" presStyleCnt="4"/>
      <dgm:spPr/>
    </dgm:pt>
    <dgm:pt modelId="{A8CB2C31-8638-4C97-8A6C-A88F17D055F2}" type="pres">
      <dgm:prSet presAssocID="{54F5DB48-C41C-40CC-9EDB-D3D8FBB2266C}" presName="connTx" presStyleLbl="parChTrans1D2" presStyleIdx="1" presStyleCnt="4"/>
      <dgm:spPr/>
    </dgm:pt>
    <dgm:pt modelId="{56D21DC2-FF89-4A7C-B166-866ACAF0E7A0}" type="pres">
      <dgm:prSet presAssocID="{55E4078B-6EBD-4896-B1BA-266E99560E2E}" presName="root2" presStyleCnt="0"/>
      <dgm:spPr/>
    </dgm:pt>
    <dgm:pt modelId="{B83B8DC6-7C97-417E-B886-E2FF8FA7AD10}" type="pres">
      <dgm:prSet presAssocID="{55E4078B-6EBD-4896-B1BA-266E99560E2E}" presName="LevelTwoTextNode" presStyleLbl="node2" presStyleIdx="1" presStyleCnt="4" custScaleX="196711">
        <dgm:presLayoutVars>
          <dgm:chPref val="3"/>
        </dgm:presLayoutVars>
      </dgm:prSet>
      <dgm:spPr/>
    </dgm:pt>
    <dgm:pt modelId="{6190B224-C273-4D94-91C2-D7022AE98226}" type="pres">
      <dgm:prSet presAssocID="{55E4078B-6EBD-4896-B1BA-266E99560E2E}" presName="level3hierChild" presStyleCnt="0"/>
      <dgm:spPr/>
    </dgm:pt>
    <dgm:pt modelId="{74584DBD-AFFC-48B0-A8F2-55428B8A20CE}" type="pres">
      <dgm:prSet presAssocID="{EBA8E14A-AD1D-4825-B608-D0057A881807}" presName="conn2-1" presStyleLbl="parChTrans1D2" presStyleIdx="2" presStyleCnt="4"/>
      <dgm:spPr/>
    </dgm:pt>
    <dgm:pt modelId="{03B04C8E-49E0-4943-8F10-A3CF13C47643}" type="pres">
      <dgm:prSet presAssocID="{EBA8E14A-AD1D-4825-B608-D0057A881807}" presName="connTx" presStyleLbl="parChTrans1D2" presStyleIdx="2" presStyleCnt="4"/>
      <dgm:spPr/>
    </dgm:pt>
    <dgm:pt modelId="{4B4FB666-7BAF-4D91-B336-A39A105D9252}" type="pres">
      <dgm:prSet presAssocID="{21F53275-027B-4B36-9E71-D4C9220266B1}" presName="root2" presStyleCnt="0"/>
      <dgm:spPr/>
    </dgm:pt>
    <dgm:pt modelId="{BA9E3955-C8E1-4EFC-BEFC-4A8C9317B65D}" type="pres">
      <dgm:prSet presAssocID="{21F53275-027B-4B36-9E71-D4C9220266B1}" presName="LevelTwoTextNode" presStyleLbl="node2" presStyleIdx="2" presStyleCnt="4" custScaleX="196711">
        <dgm:presLayoutVars>
          <dgm:chPref val="3"/>
        </dgm:presLayoutVars>
      </dgm:prSet>
      <dgm:spPr/>
    </dgm:pt>
    <dgm:pt modelId="{833CF651-46EC-4C03-8927-E8EF7FBD40F8}" type="pres">
      <dgm:prSet presAssocID="{21F53275-027B-4B36-9E71-D4C9220266B1}" presName="level3hierChild" presStyleCnt="0"/>
      <dgm:spPr/>
    </dgm:pt>
    <dgm:pt modelId="{392363B5-4E65-4C20-93D1-925713DF47E1}" type="pres">
      <dgm:prSet presAssocID="{A157D7AE-9B25-4581-891A-57448EB3B5F7}" presName="conn2-1" presStyleLbl="parChTrans1D2" presStyleIdx="3" presStyleCnt="4"/>
      <dgm:spPr/>
    </dgm:pt>
    <dgm:pt modelId="{8CC7DAEE-56E4-46A1-B2B4-BBF1CAC45513}" type="pres">
      <dgm:prSet presAssocID="{A157D7AE-9B25-4581-891A-57448EB3B5F7}" presName="connTx" presStyleLbl="parChTrans1D2" presStyleIdx="3" presStyleCnt="4"/>
      <dgm:spPr/>
    </dgm:pt>
    <dgm:pt modelId="{C3BCA254-3A88-4FD0-BBCD-820A7B199DF4}" type="pres">
      <dgm:prSet presAssocID="{2096C11A-2B9E-4EBD-A36E-7BACF8C298BF}" presName="root2" presStyleCnt="0"/>
      <dgm:spPr/>
    </dgm:pt>
    <dgm:pt modelId="{61270417-4BA0-4137-A773-059DF9A502B7}" type="pres">
      <dgm:prSet presAssocID="{2096C11A-2B9E-4EBD-A36E-7BACF8C298BF}" presName="LevelTwoTextNode" presStyleLbl="node2" presStyleIdx="3" presStyleCnt="4" custScaleX="196711">
        <dgm:presLayoutVars>
          <dgm:chPref val="3"/>
        </dgm:presLayoutVars>
      </dgm:prSet>
      <dgm:spPr/>
    </dgm:pt>
    <dgm:pt modelId="{496A5BD5-95D1-4EF5-94E8-227F6F67CF2F}" type="pres">
      <dgm:prSet presAssocID="{2096C11A-2B9E-4EBD-A36E-7BACF8C298BF}" presName="level3hierChild" presStyleCnt="0"/>
      <dgm:spPr/>
    </dgm:pt>
  </dgm:ptLst>
  <dgm:cxnLst>
    <dgm:cxn modelId="{F7F7F51D-2881-41EE-83A3-A6CD55B790DE}" type="presOf" srcId="{D5A2146C-A3D0-4C27-8B75-C09A9D195C4D}" destId="{241EA193-6EF4-41E9-9334-FD443F834F7A}" srcOrd="0" destOrd="0" presId="urn:microsoft.com/office/officeart/2008/layout/HorizontalMultiLevelHierarchy"/>
    <dgm:cxn modelId="{F2F4C725-BD13-443B-874C-D2F93A571DBD}" type="presOf" srcId="{EBA8E14A-AD1D-4825-B608-D0057A881807}" destId="{74584DBD-AFFC-48B0-A8F2-55428B8A20CE}" srcOrd="0" destOrd="0" presId="urn:microsoft.com/office/officeart/2008/layout/HorizontalMultiLevelHierarchy"/>
    <dgm:cxn modelId="{C97EDB37-3B86-4296-8EBC-89DAA67AF988}" type="presOf" srcId="{0F30CB40-B8CC-498C-9E3A-4B6F7DEF148C}" destId="{96653A7A-2804-4F67-9C4D-5AB94B542249}" srcOrd="0" destOrd="0" presId="urn:microsoft.com/office/officeart/2008/layout/HorizontalMultiLevelHierarchy"/>
    <dgm:cxn modelId="{C9879C5C-077D-4FD3-A718-8C7C9D5667EC}" type="presOf" srcId="{54F5DB48-C41C-40CC-9EDB-D3D8FBB2266C}" destId="{A8CB2C31-8638-4C97-8A6C-A88F17D055F2}" srcOrd="1" destOrd="0" presId="urn:microsoft.com/office/officeart/2008/layout/HorizontalMultiLevelHierarchy"/>
    <dgm:cxn modelId="{1A254462-9DF5-4DD3-AA9D-985253D0D9D8}" type="presOf" srcId="{A6EB226F-1442-4E5B-A185-D5C81C1B5BA4}" destId="{3FA55B28-E6B0-4F86-9B1D-2CEC5E4F96C0}" srcOrd="0" destOrd="0" presId="urn:microsoft.com/office/officeart/2008/layout/HorizontalMultiLevelHierarchy"/>
    <dgm:cxn modelId="{8C320569-45C2-4600-8513-68E0E2F77E7D}" srcId="{D5A2146C-A3D0-4C27-8B75-C09A9D195C4D}" destId="{2096C11A-2B9E-4EBD-A36E-7BACF8C298BF}" srcOrd="3" destOrd="0" parTransId="{A157D7AE-9B25-4581-891A-57448EB3B5F7}" sibTransId="{BDAB1B02-2D5B-4E71-9358-73F31A334E70}"/>
    <dgm:cxn modelId="{07023F4A-9E06-4E3D-99DE-3CB34FF92BC1}" type="presOf" srcId="{55E4078B-6EBD-4896-B1BA-266E99560E2E}" destId="{B83B8DC6-7C97-417E-B886-E2FF8FA7AD10}" srcOrd="0" destOrd="0" presId="urn:microsoft.com/office/officeart/2008/layout/HorizontalMultiLevelHierarchy"/>
    <dgm:cxn modelId="{9D44774E-3BFC-41C2-8A5B-B4D698B0FACE}" type="presOf" srcId="{2096C11A-2B9E-4EBD-A36E-7BACF8C298BF}" destId="{61270417-4BA0-4137-A773-059DF9A502B7}" srcOrd="0" destOrd="0" presId="urn:microsoft.com/office/officeart/2008/layout/HorizontalMultiLevelHierarchy"/>
    <dgm:cxn modelId="{E151EA53-5F36-4E35-A6BA-C3E6F4EAC0E1}" srcId="{D5A2146C-A3D0-4C27-8B75-C09A9D195C4D}" destId="{0F30CB40-B8CC-498C-9E3A-4B6F7DEF148C}" srcOrd="0" destOrd="0" parTransId="{A6EB226F-1442-4E5B-A185-D5C81C1B5BA4}" sibTransId="{B5183036-0B16-4054-BB32-1787599B4E83}"/>
    <dgm:cxn modelId="{8D485956-2C7D-42A8-8A2F-94FAE828C41A}" type="presOf" srcId="{54F5DB48-C41C-40CC-9EDB-D3D8FBB2266C}" destId="{17272DB6-5DFB-4A50-852C-6FF41D6B6129}" srcOrd="0" destOrd="0" presId="urn:microsoft.com/office/officeart/2008/layout/HorizontalMultiLevelHierarchy"/>
    <dgm:cxn modelId="{1C30DB79-346B-4DAD-A65C-958757CDB7DE}" srcId="{D5A2146C-A3D0-4C27-8B75-C09A9D195C4D}" destId="{55E4078B-6EBD-4896-B1BA-266E99560E2E}" srcOrd="1" destOrd="0" parTransId="{54F5DB48-C41C-40CC-9EDB-D3D8FBB2266C}" sibTransId="{66EA94CD-72EE-4B05-BFDB-0953530A1BCE}"/>
    <dgm:cxn modelId="{E93AB27F-D9CA-4825-982E-F2FD28FC7B9C}" type="presOf" srcId="{A6EB226F-1442-4E5B-A185-D5C81C1B5BA4}" destId="{147D1FA3-09CC-497A-B8DA-EB3804557577}" srcOrd="1" destOrd="0" presId="urn:microsoft.com/office/officeart/2008/layout/HorizontalMultiLevelHierarchy"/>
    <dgm:cxn modelId="{85DBCEA1-A7BA-40C5-952D-7F74DD3B19A2}" type="presOf" srcId="{EBA8E14A-AD1D-4825-B608-D0057A881807}" destId="{03B04C8E-49E0-4943-8F10-A3CF13C47643}" srcOrd="1" destOrd="0" presId="urn:microsoft.com/office/officeart/2008/layout/HorizontalMultiLevelHierarchy"/>
    <dgm:cxn modelId="{3F321CB0-F1E8-4926-ADF0-D83A23D12280}" type="presOf" srcId="{A157D7AE-9B25-4581-891A-57448EB3B5F7}" destId="{8CC7DAEE-56E4-46A1-B2B4-BBF1CAC45513}" srcOrd="1" destOrd="0" presId="urn:microsoft.com/office/officeart/2008/layout/HorizontalMultiLevelHierarchy"/>
    <dgm:cxn modelId="{0FF557C0-0AD1-4D40-BC0E-CC3932AEAF63}" type="presOf" srcId="{26147D5D-AF57-42E8-9CB5-550771F0E566}" destId="{3ABC5EE4-3EDA-42F8-B45E-92EDC13DC5A5}" srcOrd="0" destOrd="0" presId="urn:microsoft.com/office/officeart/2008/layout/HorizontalMultiLevelHierarchy"/>
    <dgm:cxn modelId="{20A20ED6-E8ED-44B5-BDDF-C56A45696DC3}" srcId="{D5A2146C-A3D0-4C27-8B75-C09A9D195C4D}" destId="{21F53275-027B-4B36-9E71-D4C9220266B1}" srcOrd="2" destOrd="0" parTransId="{EBA8E14A-AD1D-4825-B608-D0057A881807}" sibTransId="{55F0BB79-7763-4C29-81FD-795F2A11CE6C}"/>
    <dgm:cxn modelId="{6D42D7D6-B380-4B55-A0F7-7C3FF05A6609}" srcId="{26147D5D-AF57-42E8-9CB5-550771F0E566}" destId="{D5A2146C-A3D0-4C27-8B75-C09A9D195C4D}" srcOrd="0" destOrd="0" parTransId="{37108C32-913C-4513-9D2D-4619422D12A7}" sibTransId="{9D6CB6AE-3861-4A49-AECC-647D011EE3C4}"/>
    <dgm:cxn modelId="{421DDBF2-202B-4BD3-BB82-3106E6C4F937}" type="presOf" srcId="{A157D7AE-9B25-4581-891A-57448EB3B5F7}" destId="{392363B5-4E65-4C20-93D1-925713DF47E1}" srcOrd="0" destOrd="0" presId="urn:microsoft.com/office/officeart/2008/layout/HorizontalMultiLevelHierarchy"/>
    <dgm:cxn modelId="{8EF28AF5-179B-4E61-A5F1-03B634B2014F}" type="presOf" srcId="{21F53275-027B-4B36-9E71-D4C9220266B1}" destId="{BA9E3955-C8E1-4EFC-BEFC-4A8C9317B65D}" srcOrd="0" destOrd="0" presId="urn:microsoft.com/office/officeart/2008/layout/HorizontalMultiLevelHierarchy"/>
    <dgm:cxn modelId="{898CE591-25D9-429C-B1DF-3865A553CDF0}" type="presParOf" srcId="{3ABC5EE4-3EDA-42F8-B45E-92EDC13DC5A5}" destId="{3AB63214-93BC-4F85-B8D4-3D4D17867418}" srcOrd="0" destOrd="0" presId="urn:microsoft.com/office/officeart/2008/layout/HorizontalMultiLevelHierarchy"/>
    <dgm:cxn modelId="{BA4E9B40-4A70-4C40-B185-DEA301C80B35}" type="presParOf" srcId="{3AB63214-93BC-4F85-B8D4-3D4D17867418}" destId="{241EA193-6EF4-41E9-9334-FD443F834F7A}" srcOrd="0" destOrd="0" presId="urn:microsoft.com/office/officeart/2008/layout/HorizontalMultiLevelHierarchy"/>
    <dgm:cxn modelId="{2248D8BA-F0E1-44F2-97C4-1800CEB98FA3}" type="presParOf" srcId="{3AB63214-93BC-4F85-B8D4-3D4D17867418}" destId="{DC37617C-6730-4F0A-BA76-191DF76D5BAA}" srcOrd="1" destOrd="0" presId="urn:microsoft.com/office/officeart/2008/layout/HorizontalMultiLevelHierarchy"/>
    <dgm:cxn modelId="{46D853D4-9C8F-4A95-9B0B-E0CFFE756327}" type="presParOf" srcId="{DC37617C-6730-4F0A-BA76-191DF76D5BAA}" destId="{3FA55B28-E6B0-4F86-9B1D-2CEC5E4F96C0}" srcOrd="0" destOrd="0" presId="urn:microsoft.com/office/officeart/2008/layout/HorizontalMultiLevelHierarchy"/>
    <dgm:cxn modelId="{C9C66D13-DDD5-4226-A8AA-0D91DEB7385D}" type="presParOf" srcId="{3FA55B28-E6B0-4F86-9B1D-2CEC5E4F96C0}" destId="{147D1FA3-09CC-497A-B8DA-EB3804557577}" srcOrd="0" destOrd="0" presId="urn:microsoft.com/office/officeart/2008/layout/HorizontalMultiLevelHierarchy"/>
    <dgm:cxn modelId="{C9852320-087D-44C1-8360-1006E26D8120}" type="presParOf" srcId="{DC37617C-6730-4F0A-BA76-191DF76D5BAA}" destId="{404E32ED-66D1-4B6D-A515-F9464BC79FBE}" srcOrd="1" destOrd="0" presId="urn:microsoft.com/office/officeart/2008/layout/HorizontalMultiLevelHierarchy"/>
    <dgm:cxn modelId="{2BDB9F0B-0924-46BA-B30C-D9C4DF936AE6}" type="presParOf" srcId="{404E32ED-66D1-4B6D-A515-F9464BC79FBE}" destId="{96653A7A-2804-4F67-9C4D-5AB94B542249}" srcOrd="0" destOrd="0" presId="urn:microsoft.com/office/officeart/2008/layout/HorizontalMultiLevelHierarchy"/>
    <dgm:cxn modelId="{B700BC1D-4A91-4469-BB0F-BDA36A04BEF1}" type="presParOf" srcId="{404E32ED-66D1-4B6D-A515-F9464BC79FBE}" destId="{3C6625D8-4754-4D62-B5F0-A1A8960662A0}" srcOrd="1" destOrd="0" presId="urn:microsoft.com/office/officeart/2008/layout/HorizontalMultiLevelHierarchy"/>
    <dgm:cxn modelId="{2BFF0B89-F5D1-4F6B-8941-0E539993F5C9}" type="presParOf" srcId="{DC37617C-6730-4F0A-BA76-191DF76D5BAA}" destId="{17272DB6-5DFB-4A50-852C-6FF41D6B6129}" srcOrd="2" destOrd="0" presId="urn:microsoft.com/office/officeart/2008/layout/HorizontalMultiLevelHierarchy"/>
    <dgm:cxn modelId="{CE9EA748-562A-4EC4-9E40-BE90E7F4DCEF}" type="presParOf" srcId="{17272DB6-5DFB-4A50-852C-6FF41D6B6129}" destId="{A8CB2C31-8638-4C97-8A6C-A88F17D055F2}" srcOrd="0" destOrd="0" presId="urn:microsoft.com/office/officeart/2008/layout/HorizontalMultiLevelHierarchy"/>
    <dgm:cxn modelId="{F37BF51F-C2EC-4B0C-9507-A99448F8BEAD}" type="presParOf" srcId="{DC37617C-6730-4F0A-BA76-191DF76D5BAA}" destId="{56D21DC2-FF89-4A7C-B166-866ACAF0E7A0}" srcOrd="3" destOrd="0" presId="urn:microsoft.com/office/officeart/2008/layout/HorizontalMultiLevelHierarchy"/>
    <dgm:cxn modelId="{F780095B-580D-4924-838C-90B047C92714}" type="presParOf" srcId="{56D21DC2-FF89-4A7C-B166-866ACAF0E7A0}" destId="{B83B8DC6-7C97-417E-B886-E2FF8FA7AD10}" srcOrd="0" destOrd="0" presId="urn:microsoft.com/office/officeart/2008/layout/HorizontalMultiLevelHierarchy"/>
    <dgm:cxn modelId="{C92AF47D-779A-4911-B87A-36864FBCD942}" type="presParOf" srcId="{56D21DC2-FF89-4A7C-B166-866ACAF0E7A0}" destId="{6190B224-C273-4D94-91C2-D7022AE98226}" srcOrd="1" destOrd="0" presId="urn:microsoft.com/office/officeart/2008/layout/HorizontalMultiLevelHierarchy"/>
    <dgm:cxn modelId="{675E2861-BDF2-41B6-82AC-12FA7FCC19AE}" type="presParOf" srcId="{DC37617C-6730-4F0A-BA76-191DF76D5BAA}" destId="{74584DBD-AFFC-48B0-A8F2-55428B8A20CE}" srcOrd="4" destOrd="0" presId="urn:microsoft.com/office/officeart/2008/layout/HorizontalMultiLevelHierarchy"/>
    <dgm:cxn modelId="{EA508566-C7F3-4E8B-998E-728DFFC0003B}" type="presParOf" srcId="{74584DBD-AFFC-48B0-A8F2-55428B8A20CE}" destId="{03B04C8E-49E0-4943-8F10-A3CF13C47643}" srcOrd="0" destOrd="0" presId="urn:microsoft.com/office/officeart/2008/layout/HorizontalMultiLevelHierarchy"/>
    <dgm:cxn modelId="{377CE390-212D-49E3-8857-84DB9EB8A4F8}" type="presParOf" srcId="{DC37617C-6730-4F0A-BA76-191DF76D5BAA}" destId="{4B4FB666-7BAF-4D91-B336-A39A105D9252}" srcOrd="5" destOrd="0" presId="urn:microsoft.com/office/officeart/2008/layout/HorizontalMultiLevelHierarchy"/>
    <dgm:cxn modelId="{047097F8-729E-4A81-AD4A-97D112D9E7B8}" type="presParOf" srcId="{4B4FB666-7BAF-4D91-B336-A39A105D9252}" destId="{BA9E3955-C8E1-4EFC-BEFC-4A8C9317B65D}" srcOrd="0" destOrd="0" presId="urn:microsoft.com/office/officeart/2008/layout/HorizontalMultiLevelHierarchy"/>
    <dgm:cxn modelId="{21025C62-C21F-405E-A81E-F6F84E3FCB78}" type="presParOf" srcId="{4B4FB666-7BAF-4D91-B336-A39A105D9252}" destId="{833CF651-46EC-4C03-8927-E8EF7FBD40F8}" srcOrd="1" destOrd="0" presId="urn:microsoft.com/office/officeart/2008/layout/HorizontalMultiLevelHierarchy"/>
    <dgm:cxn modelId="{A0C92CDD-682E-43E3-B0F3-173D2DCDD06F}" type="presParOf" srcId="{DC37617C-6730-4F0A-BA76-191DF76D5BAA}" destId="{392363B5-4E65-4C20-93D1-925713DF47E1}" srcOrd="6" destOrd="0" presId="urn:microsoft.com/office/officeart/2008/layout/HorizontalMultiLevelHierarchy"/>
    <dgm:cxn modelId="{1FF64C3D-F210-4F01-848A-7B8A94D2D225}" type="presParOf" srcId="{392363B5-4E65-4C20-93D1-925713DF47E1}" destId="{8CC7DAEE-56E4-46A1-B2B4-BBF1CAC45513}" srcOrd="0" destOrd="0" presId="urn:microsoft.com/office/officeart/2008/layout/HorizontalMultiLevelHierarchy"/>
    <dgm:cxn modelId="{789965BA-E2A5-49BF-8072-EFF91DE0284A}" type="presParOf" srcId="{DC37617C-6730-4F0A-BA76-191DF76D5BAA}" destId="{C3BCA254-3A88-4FD0-BBCD-820A7B199DF4}" srcOrd="7" destOrd="0" presId="urn:microsoft.com/office/officeart/2008/layout/HorizontalMultiLevelHierarchy"/>
    <dgm:cxn modelId="{E6420A12-577B-422D-8DCC-BADBFB0EDB80}" type="presParOf" srcId="{C3BCA254-3A88-4FD0-BBCD-820A7B199DF4}" destId="{61270417-4BA0-4137-A773-059DF9A502B7}" srcOrd="0" destOrd="0" presId="urn:microsoft.com/office/officeart/2008/layout/HorizontalMultiLevelHierarchy"/>
    <dgm:cxn modelId="{1AEB9C5F-BD47-4CFD-A0A0-4403DEC51167}" type="presParOf" srcId="{C3BCA254-3A88-4FD0-BBCD-820A7B199DF4}" destId="{496A5BD5-95D1-4EF5-94E8-227F6F67CF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F7BE5-226F-46EE-88D8-84320090256F}" type="doc">
      <dgm:prSet loTypeId="urn:microsoft.com/office/officeart/2005/8/layout/gear1" loCatId="cycle" qsTypeId="urn:microsoft.com/office/officeart/2005/8/quickstyle/3d1" qsCatId="3D" csTypeId="urn:microsoft.com/office/officeart/2005/8/colors/accent1_2" csCatId="accent1" phldr="1"/>
      <dgm:spPr/>
    </dgm:pt>
    <dgm:pt modelId="{AD937361-1A5C-4C1D-949B-EF36910D26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35 педагог: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Педагог зеріттеуші-1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 педагог-модератор - 7, жоғары  санат-1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002060"/>
              </a:solidFill>
            </a:rPr>
            <a:t>I </a:t>
          </a:r>
          <a:r>
            <a:rPr lang="kk-KZ" sz="1600" b="1" dirty="0">
              <a:solidFill>
                <a:srgbClr val="002060"/>
              </a:solidFill>
            </a:rPr>
            <a:t>санат-3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002060"/>
              </a:solidFill>
            </a:rPr>
            <a:t> II</a:t>
          </a:r>
          <a:r>
            <a:rPr lang="kk-KZ" sz="1600" b="1" dirty="0">
              <a:solidFill>
                <a:srgbClr val="002060"/>
              </a:solidFill>
            </a:rPr>
            <a:t> санат- 4</a:t>
          </a:r>
          <a:endParaRPr lang="ru-RU" sz="1600" b="1" dirty="0">
            <a:solidFill>
              <a:srgbClr val="002060"/>
            </a:solidFill>
          </a:endParaRPr>
        </a:p>
      </dgm:t>
    </dgm:pt>
    <dgm:pt modelId="{8DD48A8E-45C4-4607-839C-C56ACDBA382F}" type="parTrans" cxnId="{8B594F58-8AFF-4D47-866A-4834796811C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407F6ED-3A54-44E3-B04D-FD8B1BFF9EBC}" type="sibTrans" cxnId="{8B594F58-8AFF-4D47-866A-4834796811C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4CD8FF0-379E-4C8E-8661-647CC902A045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</a:rPr>
            <a:t>12 топ</a:t>
          </a:r>
          <a:endParaRPr lang="ru-RU" sz="1800" b="1" dirty="0">
            <a:solidFill>
              <a:srgbClr val="002060"/>
            </a:solidFill>
          </a:endParaRPr>
        </a:p>
      </dgm:t>
    </dgm:pt>
    <dgm:pt modelId="{926B5798-AEBD-475B-9D53-E935207AF4F5}" type="parTrans" cxnId="{4BCACC4C-7CAD-4051-8152-3DA2D55903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FA808FD-66FE-4EB4-965F-038FDD8C97A1}" type="sibTrans" cxnId="{4BCACC4C-7CAD-4051-8152-3DA2D559031A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BC8714E-1068-4A10-B2AC-5546B4CC1DFA}">
      <dgm:prSet phldrT="[Текст]" custT="1"/>
      <dgm:spPr/>
      <dgm:t>
        <a:bodyPr/>
        <a:lstStyle/>
        <a:p>
          <a:r>
            <a:rPr lang="kk-KZ" sz="1800" b="1" dirty="0">
              <a:solidFill>
                <a:srgbClr val="002060"/>
              </a:solidFill>
            </a:rPr>
            <a:t>Жобалық қуаттылығы 320 орын</a:t>
          </a:r>
          <a:endParaRPr lang="ru-RU" sz="1800" b="1" dirty="0">
            <a:solidFill>
              <a:srgbClr val="002060"/>
            </a:solidFill>
          </a:endParaRPr>
        </a:p>
      </dgm:t>
    </dgm:pt>
    <dgm:pt modelId="{959CFB70-4ED3-48E7-BE3C-26FFE22E910B}" type="parTrans" cxnId="{D7635D6D-8A76-4CFE-A48A-3610397C58B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0CA7A52-9D53-48C9-9B49-22D130C91CEE}" type="sibTrans" cxnId="{D7635D6D-8A76-4CFE-A48A-3610397C58B8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14DB62E3-BE0C-4A89-9118-278E20A93F59}" type="pres">
      <dgm:prSet presAssocID="{B70F7BE5-226F-46EE-88D8-84320090256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804C81-1EA8-47AD-AE2C-C7E8DBC3BAAD}" type="pres">
      <dgm:prSet presAssocID="{AD937361-1A5C-4C1D-949B-EF36910D2604}" presName="gear1" presStyleLbl="node1" presStyleIdx="0" presStyleCnt="3" custScaleX="124689" custScaleY="115260" custLinFactNeighborX="5675" custLinFactNeighborY="1934">
        <dgm:presLayoutVars>
          <dgm:chMax val="1"/>
          <dgm:bulletEnabled val="1"/>
        </dgm:presLayoutVars>
      </dgm:prSet>
      <dgm:spPr/>
    </dgm:pt>
    <dgm:pt modelId="{BBAEE162-C416-4830-BFDC-DCB5E7115F91}" type="pres">
      <dgm:prSet presAssocID="{AD937361-1A5C-4C1D-949B-EF36910D2604}" presName="gear1srcNode" presStyleLbl="node1" presStyleIdx="0" presStyleCnt="3"/>
      <dgm:spPr/>
    </dgm:pt>
    <dgm:pt modelId="{4456F008-778E-4AEF-BE6C-1570E194AD27}" type="pres">
      <dgm:prSet presAssocID="{AD937361-1A5C-4C1D-949B-EF36910D2604}" presName="gear1dstNode" presStyleLbl="node1" presStyleIdx="0" presStyleCnt="3"/>
      <dgm:spPr/>
    </dgm:pt>
    <dgm:pt modelId="{02188265-F667-4629-B767-46C59F0B2DA4}" type="pres">
      <dgm:prSet presAssocID="{44CD8FF0-379E-4C8E-8661-647CC902A045}" presName="gear2" presStyleLbl="node1" presStyleIdx="1" presStyleCnt="3" custScaleX="112602" custScaleY="108966" custLinFactNeighborX="-11174" custLinFactNeighborY="-1990">
        <dgm:presLayoutVars>
          <dgm:chMax val="1"/>
          <dgm:bulletEnabled val="1"/>
        </dgm:presLayoutVars>
      </dgm:prSet>
      <dgm:spPr/>
    </dgm:pt>
    <dgm:pt modelId="{B3902434-9A7C-4F67-A859-272D977902FF}" type="pres">
      <dgm:prSet presAssocID="{44CD8FF0-379E-4C8E-8661-647CC902A045}" presName="gear2srcNode" presStyleLbl="node1" presStyleIdx="1" presStyleCnt="3"/>
      <dgm:spPr/>
    </dgm:pt>
    <dgm:pt modelId="{D3B99753-C571-4423-ACAA-AE95D204670D}" type="pres">
      <dgm:prSet presAssocID="{44CD8FF0-379E-4C8E-8661-647CC902A045}" presName="gear2dstNode" presStyleLbl="node1" presStyleIdx="1" presStyleCnt="3"/>
      <dgm:spPr/>
    </dgm:pt>
    <dgm:pt modelId="{A07B8834-1DBC-460A-B8D2-F78DED4C44F7}" type="pres">
      <dgm:prSet presAssocID="{8BC8714E-1068-4A10-B2AC-5546B4CC1DFA}" presName="gear3" presStyleLbl="node1" presStyleIdx="2" presStyleCnt="3" custScaleX="106953" custScaleY="103668" custLinFactNeighborX="2039" custLinFactNeighborY="-2725"/>
      <dgm:spPr/>
    </dgm:pt>
    <dgm:pt modelId="{38E8AC63-E07A-4552-A527-56F2A41FB2E1}" type="pres">
      <dgm:prSet presAssocID="{8BC8714E-1068-4A10-B2AC-5546B4CC1DF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3A68D9-C902-461F-90F1-96554DC6AA5D}" type="pres">
      <dgm:prSet presAssocID="{8BC8714E-1068-4A10-B2AC-5546B4CC1DFA}" presName="gear3srcNode" presStyleLbl="node1" presStyleIdx="2" presStyleCnt="3"/>
      <dgm:spPr/>
    </dgm:pt>
    <dgm:pt modelId="{45702D6C-B8A3-4712-8F21-9F989EE009A6}" type="pres">
      <dgm:prSet presAssocID="{8BC8714E-1068-4A10-B2AC-5546B4CC1DFA}" presName="gear3dstNode" presStyleLbl="node1" presStyleIdx="2" presStyleCnt="3"/>
      <dgm:spPr/>
    </dgm:pt>
    <dgm:pt modelId="{7E5CDBBA-11F6-40AF-8B58-1B927FF7E86C}" type="pres">
      <dgm:prSet presAssocID="{1407F6ED-3A54-44E3-B04D-FD8B1BFF9EBC}" presName="connector1" presStyleLbl="sibTrans2D1" presStyleIdx="0" presStyleCnt="3" custLinFactNeighborX="9969" custLinFactNeighborY="-1981"/>
      <dgm:spPr/>
    </dgm:pt>
    <dgm:pt modelId="{300BC5CC-6BC7-4FA2-B51E-7B77C572871D}" type="pres">
      <dgm:prSet presAssocID="{EFA808FD-66FE-4EB4-965F-038FDD8C97A1}" presName="connector2" presStyleLbl="sibTrans2D1" presStyleIdx="1" presStyleCnt="3" custLinFactNeighborX="-11437" custLinFactNeighborY="-1493"/>
      <dgm:spPr/>
    </dgm:pt>
    <dgm:pt modelId="{D38FD8DB-A3E8-4706-BE97-0E957B20060D}" type="pres">
      <dgm:prSet presAssocID="{00CA7A52-9D53-48C9-9B49-22D130C91CEE}" presName="connector3" presStyleLbl="sibTrans2D1" presStyleIdx="2" presStyleCnt="3"/>
      <dgm:spPr/>
    </dgm:pt>
  </dgm:ptLst>
  <dgm:cxnLst>
    <dgm:cxn modelId="{76949E00-41B2-4426-A973-E1D9C999EF36}" type="presOf" srcId="{44CD8FF0-379E-4C8E-8661-647CC902A045}" destId="{D3B99753-C571-4423-ACAA-AE95D204670D}" srcOrd="2" destOrd="0" presId="urn:microsoft.com/office/officeart/2005/8/layout/gear1"/>
    <dgm:cxn modelId="{D3AF3439-25F1-42FB-AC60-335083342022}" type="presOf" srcId="{8BC8714E-1068-4A10-B2AC-5546B4CC1DFA}" destId="{DD3A68D9-C902-461F-90F1-96554DC6AA5D}" srcOrd="2" destOrd="0" presId="urn:microsoft.com/office/officeart/2005/8/layout/gear1"/>
    <dgm:cxn modelId="{70E94346-D3F8-44EA-9150-BB01E38C4AFC}" type="presOf" srcId="{AD937361-1A5C-4C1D-949B-EF36910D2604}" destId="{36804C81-1EA8-47AD-AE2C-C7E8DBC3BAAD}" srcOrd="0" destOrd="0" presId="urn:microsoft.com/office/officeart/2005/8/layout/gear1"/>
    <dgm:cxn modelId="{4E166968-B240-420F-8190-75627C4289DA}" type="presOf" srcId="{00CA7A52-9D53-48C9-9B49-22D130C91CEE}" destId="{D38FD8DB-A3E8-4706-BE97-0E957B20060D}" srcOrd="0" destOrd="0" presId="urn:microsoft.com/office/officeart/2005/8/layout/gear1"/>
    <dgm:cxn modelId="{4BCACC4C-7CAD-4051-8152-3DA2D559031A}" srcId="{B70F7BE5-226F-46EE-88D8-84320090256F}" destId="{44CD8FF0-379E-4C8E-8661-647CC902A045}" srcOrd="1" destOrd="0" parTransId="{926B5798-AEBD-475B-9D53-E935207AF4F5}" sibTransId="{EFA808FD-66FE-4EB4-965F-038FDD8C97A1}"/>
    <dgm:cxn modelId="{D7635D6D-8A76-4CFE-A48A-3610397C58B8}" srcId="{B70F7BE5-226F-46EE-88D8-84320090256F}" destId="{8BC8714E-1068-4A10-B2AC-5546B4CC1DFA}" srcOrd="2" destOrd="0" parTransId="{959CFB70-4ED3-48E7-BE3C-26FFE22E910B}" sibTransId="{00CA7A52-9D53-48C9-9B49-22D130C91CEE}"/>
    <dgm:cxn modelId="{8B594F58-8AFF-4D47-866A-4834796811CF}" srcId="{B70F7BE5-226F-46EE-88D8-84320090256F}" destId="{AD937361-1A5C-4C1D-949B-EF36910D2604}" srcOrd="0" destOrd="0" parTransId="{8DD48A8E-45C4-4607-839C-C56ACDBA382F}" sibTransId="{1407F6ED-3A54-44E3-B04D-FD8B1BFF9EBC}"/>
    <dgm:cxn modelId="{B3B2B682-5C75-4B8E-9333-AB249C13A34D}" type="presOf" srcId="{AD937361-1A5C-4C1D-949B-EF36910D2604}" destId="{4456F008-778E-4AEF-BE6C-1570E194AD27}" srcOrd="2" destOrd="0" presId="urn:microsoft.com/office/officeart/2005/8/layout/gear1"/>
    <dgm:cxn modelId="{0073BCC9-BAE3-4E33-AE61-CBF391B230ED}" type="presOf" srcId="{B70F7BE5-226F-46EE-88D8-84320090256F}" destId="{14DB62E3-BE0C-4A89-9118-278E20A93F59}" srcOrd="0" destOrd="0" presId="urn:microsoft.com/office/officeart/2005/8/layout/gear1"/>
    <dgm:cxn modelId="{A7F246D3-5E5F-454C-8736-F782A07D5571}" type="presOf" srcId="{44CD8FF0-379E-4C8E-8661-647CC902A045}" destId="{02188265-F667-4629-B767-46C59F0B2DA4}" srcOrd="0" destOrd="0" presId="urn:microsoft.com/office/officeart/2005/8/layout/gear1"/>
    <dgm:cxn modelId="{0FC63CDA-62B1-411C-BEDA-4C11B024618C}" type="presOf" srcId="{8BC8714E-1068-4A10-B2AC-5546B4CC1DFA}" destId="{38E8AC63-E07A-4552-A527-56F2A41FB2E1}" srcOrd="1" destOrd="0" presId="urn:microsoft.com/office/officeart/2005/8/layout/gear1"/>
    <dgm:cxn modelId="{1D06F3E2-9896-41CD-A809-D821093B7C66}" type="presOf" srcId="{8BC8714E-1068-4A10-B2AC-5546B4CC1DFA}" destId="{45702D6C-B8A3-4712-8F21-9F989EE009A6}" srcOrd="3" destOrd="0" presId="urn:microsoft.com/office/officeart/2005/8/layout/gear1"/>
    <dgm:cxn modelId="{2BFFEBE7-4328-433E-AF37-84371418E5F5}" type="presOf" srcId="{8BC8714E-1068-4A10-B2AC-5546B4CC1DFA}" destId="{A07B8834-1DBC-460A-B8D2-F78DED4C44F7}" srcOrd="0" destOrd="0" presId="urn:microsoft.com/office/officeart/2005/8/layout/gear1"/>
    <dgm:cxn modelId="{C1F57FEA-889E-47EA-A8C4-1DC2D1B5763B}" type="presOf" srcId="{EFA808FD-66FE-4EB4-965F-038FDD8C97A1}" destId="{300BC5CC-6BC7-4FA2-B51E-7B77C572871D}" srcOrd="0" destOrd="0" presId="urn:microsoft.com/office/officeart/2005/8/layout/gear1"/>
    <dgm:cxn modelId="{EB222EEC-F84E-41E1-B051-BF2E6D4ACC8F}" type="presOf" srcId="{AD937361-1A5C-4C1D-949B-EF36910D2604}" destId="{BBAEE162-C416-4830-BFDC-DCB5E7115F91}" srcOrd="1" destOrd="0" presId="urn:microsoft.com/office/officeart/2005/8/layout/gear1"/>
    <dgm:cxn modelId="{4F7166F0-3511-466E-B35A-BA9028684DA5}" type="presOf" srcId="{1407F6ED-3A54-44E3-B04D-FD8B1BFF9EBC}" destId="{7E5CDBBA-11F6-40AF-8B58-1B927FF7E86C}" srcOrd="0" destOrd="0" presId="urn:microsoft.com/office/officeart/2005/8/layout/gear1"/>
    <dgm:cxn modelId="{B9AE96FA-7940-468B-84A1-7BB39584628B}" type="presOf" srcId="{44CD8FF0-379E-4C8E-8661-647CC902A045}" destId="{B3902434-9A7C-4F67-A859-272D977902FF}" srcOrd="1" destOrd="0" presId="urn:microsoft.com/office/officeart/2005/8/layout/gear1"/>
    <dgm:cxn modelId="{17B171E5-9156-400D-8A2A-D46825F5EA2D}" type="presParOf" srcId="{14DB62E3-BE0C-4A89-9118-278E20A93F59}" destId="{36804C81-1EA8-47AD-AE2C-C7E8DBC3BAAD}" srcOrd="0" destOrd="0" presId="urn:microsoft.com/office/officeart/2005/8/layout/gear1"/>
    <dgm:cxn modelId="{7F02F139-30AF-47FC-AFC4-66B7D999352C}" type="presParOf" srcId="{14DB62E3-BE0C-4A89-9118-278E20A93F59}" destId="{BBAEE162-C416-4830-BFDC-DCB5E7115F91}" srcOrd="1" destOrd="0" presId="urn:microsoft.com/office/officeart/2005/8/layout/gear1"/>
    <dgm:cxn modelId="{3820601B-F552-4B1A-A7BA-8A18E45F0E0E}" type="presParOf" srcId="{14DB62E3-BE0C-4A89-9118-278E20A93F59}" destId="{4456F008-778E-4AEF-BE6C-1570E194AD27}" srcOrd="2" destOrd="0" presId="urn:microsoft.com/office/officeart/2005/8/layout/gear1"/>
    <dgm:cxn modelId="{36C0D3F7-71A5-483A-838C-307273F762E7}" type="presParOf" srcId="{14DB62E3-BE0C-4A89-9118-278E20A93F59}" destId="{02188265-F667-4629-B767-46C59F0B2DA4}" srcOrd="3" destOrd="0" presId="urn:microsoft.com/office/officeart/2005/8/layout/gear1"/>
    <dgm:cxn modelId="{9C455F3A-2724-4D48-B647-7C74A16AF902}" type="presParOf" srcId="{14DB62E3-BE0C-4A89-9118-278E20A93F59}" destId="{B3902434-9A7C-4F67-A859-272D977902FF}" srcOrd="4" destOrd="0" presId="urn:microsoft.com/office/officeart/2005/8/layout/gear1"/>
    <dgm:cxn modelId="{FF582915-BAAA-4F87-BDE9-0C3DE8919239}" type="presParOf" srcId="{14DB62E3-BE0C-4A89-9118-278E20A93F59}" destId="{D3B99753-C571-4423-ACAA-AE95D204670D}" srcOrd="5" destOrd="0" presId="urn:microsoft.com/office/officeart/2005/8/layout/gear1"/>
    <dgm:cxn modelId="{D09B2A06-D955-4411-936F-7596B416FE96}" type="presParOf" srcId="{14DB62E3-BE0C-4A89-9118-278E20A93F59}" destId="{A07B8834-1DBC-460A-B8D2-F78DED4C44F7}" srcOrd="6" destOrd="0" presId="urn:microsoft.com/office/officeart/2005/8/layout/gear1"/>
    <dgm:cxn modelId="{4A6ADB22-F032-41EE-A4D3-F9E7372A175A}" type="presParOf" srcId="{14DB62E3-BE0C-4A89-9118-278E20A93F59}" destId="{38E8AC63-E07A-4552-A527-56F2A41FB2E1}" srcOrd="7" destOrd="0" presId="urn:microsoft.com/office/officeart/2005/8/layout/gear1"/>
    <dgm:cxn modelId="{FC810BE5-6614-48D0-B6C0-D0AF641EA528}" type="presParOf" srcId="{14DB62E3-BE0C-4A89-9118-278E20A93F59}" destId="{DD3A68D9-C902-461F-90F1-96554DC6AA5D}" srcOrd="8" destOrd="0" presId="urn:microsoft.com/office/officeart/2005/8/layout/gear1"/>
    <dgm:cxn modelId="{5A4F8894-3314-4C9A-82F2-897295CEE1E4}" type="presParOf" srcId="{14DB62E3-BE0C-4A89-9118-278E20A93F59}" destId="{45702D6C-B8A3-4712-8F21-9F989EE009A6}" srcOrd="9" destOrd="0" presId="urn:microsoft.com/office/officeart/2005/8/layout/gear1"/>
    <dgm:cxn modelId="{17D05756-5849-47D2-A7E7-C93BBB8424B9}" type="presParOf" srcId="{14DB62E3-BE0C-4A89-9118-278E20A93F59}" destId="{7E5CDBBA-11F6-40AF-8B58-1B927FF7E86C}" srcOrd="10" destOrd="0" presId="urn:microsoft.com/office/officeart/2005/8/layout/gear1"/>
    <dgm:cxn modelId="{6908DB63-4E28-4658-8B47-9C0C4E558C36}" type="presParOf" srcId="{14DB62E3-BE0C-4A89-9118-278E20A93F59}" destId="{300BC5CC-6BC7-4FA2-B51E-7B77C572871D}" srcOrd="11" destOrd="0" presId="urn:microsoft.com/office/officeart/2005/8/layout/gear1"/>
    <dgm:cxn modelId="{24684FB0-CDDD-479B-BE6A-E22AA01FE720}" type="presParOf" srcId="{14DB62E3-BE0C-4A89-9118-278E20A93F59}" destId="{D38FD8DB-A3E8-4706-BE97-0E957B20060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2551-8A92-4425-9F68-9F5256E25AA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757D9-464D-4314-9219-90D13427562E}">
      <dgm:prSet phldrT="[Текст]" custT="1"/>
      <dgm:spPr/>
      <dgm:t>
        <a:bodyPr/>
        <a:lstStyle/>
        <a:p>
          <a:r>
            <a:rPr lang="kk-KZ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Бөбекжай миссиясы: </a:t>
          </a:r>
          <a:endParaRPr lang="ru-RU" sz="2000" dirty="0"/>
        </a:p>
      </dgm:t>
    </dgm:pt>
    <dgm:pt modelId="{2E1F8700-A9CA-44A2-AF21-F5C1FADF8C05}" type="parTrans" cxnId="{AC77DA58-D229-4EF3-90B7-44DE9FFE6B7F}">
      <dgm:prSet/>
      <dgm:spPr/>
      <dgm:t>
        <a:bodyPr/>
        <a:lstStyle/>
        <a:p>
          <a:endParaRPr lang="ru-RU"/>
        </a:p>
      </dgm:t>
    </dgm:pt>
    <dgm:pt modelId="{E273E852-F4A1-4327-B5B9-936104468682}" type="sibTrans" cxnId="{AC77DA58-D229-4EF3-90B7-44DE9FFE6B7F}">
      <dgm:prSet/>
      <dgm:spPr/>
      <dgm:t>
        <a:bodyPr/>
        <a:lstStyle/>
        <a:p>
          <a:endParaRPr lang="ru-RU"/>
        </a:p>
      </dgm:t>
    </dgm:pt>
    <dgm:pt modelId="{A559158E-0DFA-4548-B39F-FBB19020890A}">
      <dgm:prSet phldrT="[Текст]" custT="1"/>
      <dgm:spPr/>
      <dgm:t>
        <a:bodyPr/>
        <a:lstStyle/>
        <a:p>
          <a:r>
            <a: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балалардың физикалық және психологиялық толықанды дамуы үшін оларды табысты оқудың негізі ретінде әр баланың сапалы және  қол жетімді білім алу құқығын жүзеге асыру.</a:t>
          </a:r>
          <a:endParaRPr lang="ru-RU" sz="2000" dirty="0"/>
        </a:p>
      </dgm:t>
    </dgm:pt>
    <dgm:pt modelId="{0732EB4E-7767-4831-9731-B401C46789D5}" type="parTrans" cxnId="{46A1D545-59A5-4ED9-89FC-A148D664ED1A}">
      <dgm:prSet/>
      <dgm:spPr/>
      <dgm:t>
        <a:bodyPr/>
        <a:lstStyle/>
        <a:p>
          <a:endParaRPr lang="ru-RU" sz="2000"/>
        </a:p>
      </dgm:t>
    </dgm:pt>
    <dgm:pt modelId="{9FFC5ECB-EE32-4A95-AE3C-521E6EA2BA4E}" type="sibTrans" cxnId="{46A1D545-59A5-4ED9-89FC-A148D664ED1A}">
      <dgm:prSet/>
      <dgm:spPr/>
      <dgm:t>
        <a:bodyPr/>
        <a:lstStyle/>
        <a:p>
          <a:endParaRPr lang="ru-RU"/>
        </a:p>
      </dgm:t>
    </dgm:pt>
    <dgm:pt modelId="{C3263B25-A37A-435B-9895-5D23C046519C}">
      <dgm:prSet phldrT="[Текст]" custT="1"/>
      <dgm:spPr/>
      <dgm:t>
        <a:bodyPr/>
        <a:lstStyle/>
        <a:p>
          <a:r>
            <a:rPr lang="kk-KZ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Бөбекжай пайымы: </a:t>
          </a:r>
          <a:endParaRPr lang="ru-RU" sz="2000" dirty="0"/>
        </a:p>
      </dgm:t>
    </dgm:pt>
    <dgm:pt modelId="{815DC7B3-BE2A-4174-B2F8-2FB54F33D867}" type="parTrans" cxnId="{6FB11BEB-AB5C-4CB8-A18E-7B6DB9DB5543}">
      <dgm:prSet/>
      <dgm:spPr/>
      <dgm:t>
        <a:bodyPr/>
        <a:lstStyle/>
        <a:p>
          <a:endParaRPr lang="ru-RU"/>
        </a:p>
      </dgm:t>
    </dgm:pt>
    <dgm:pt modelId="{35A59F32-7952-41BF-AD7B-89895D21163C}" type="sibTrans" cxnId="{6FB11BEB-AB5C-4CB8-A18E-7B6DB9DB5543}">
      <dgm:prSet/>
      <dgm:spPr/>
      <dgm:t>
        <a:bodyPr/>
        <a:lstStyle/>
        <a:p>
          <a:endParaRPr lang="ru-RU"/>
        </a:p>
      </dgm:t>
    </dgm:pt>
    <dgm:pt modelId="{0CF456A3-FE2F-4F22-8C7C-CEB2DA98D0EA}">
      <dgm:prSet phldrT="[Текст]" custT="1"/>
      <dgm:spPr/>
      <dgm:t>
        <a:bodyPr/>
        <a:lstStyle/>
        <a:p>
          <a:r>
            <a: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балалардың денсаулығын нығайту және сақтауға бағытталған тәрбиесіне оңтайлы жағдайлар жасау, кадрлық әлеуетті дамыту және тәрбиеші мамандығының беделін арттыру.</a:t>
          </a:r>
          <a:endParaRPr lang="ru-RU" sz="2000" dirty="0"/>
        </a:p>
      </dgm:t>
    </dgm:pt>
    <dgm:pt modelId="{69E1B349-5714-43C3-AC8F-E77B411AE5BB}" type="parTrans" cxnId="{51E8D7CA-C2B6-4FB9-B267-03BE45D3CB4D}">
      <dgm:prSet/>
      <dgm:spPr/>
      <dgm:t>
        <a:bodyPr/>
        <a:lstStyle/>
        <a:p>
          <a:endParaRPr lang="ru-RU" sz="2000"/>
        </a:p>
      </dgm:t>
    </dgm:pt>
    <dgm:pt modelId="{441416BC-1E5D-47AA-8F27-CDE9C2E183D6}" type="sibTrans" cxnId="{51E8D7CA-C2B6-4FB9-B267-03BE45D3CB4D}">
      <dgm:prSet/>
      <dgm:spPr/>
      <dgm:t>
        <a:bodyPr/>
        <a:lstStyle/>
        <a:p>
          <a:endParaRPr lang="ru-RU"/>
        </a:p>
      </dgm:t>
    </dgm:pt>
    <dgm:pt modelId="{30B6DD03-C405-4C41-885B-6C887D685714}" type="pres">
      <dgm:prSet presAssocID="{AC7E2551-8A92-4425-9F68-9F5256E25A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F516EE-2D73-4C1D-8185-CE9D2E9A9955}" type="pres">
      <dgm:prSet presAssocID="{525757D9-464D-4314-9219-90D13427562E}" presName="root" presStyleCnt="0"/>
      <dgm:spPr/>
    </dgm:pt>
    <dgm:pt modelId="{480E1A3C-7E51-4CCC-A572-78FA83E3E8CE}" type="pres">
      <dgm:prSet presAssocID="{525757D9-464D-4314-9219-90D13427562E}" presName="rootComposite" presStyleCnt="0"/>
      <dgm:spPr/>
    </dgm:pt>
    <dgm:pt modelId="{1B1C398B-8E04-4055-9428-EA520FFA5CA8}" type="pres">
      <dgm:prSet presAssocID="{525757D9-464D-4314-9219-90D13427562E}" presName="rootText" presStyleLbl="node1" presStyleIdx="0" presStyleCnt="2" custScaleY="45074"/>
      <dgm:spPr/>
    </dgm:pt>
    <dgm:pt modelId="{FD181C5C-6369-4E24-A446-2DE57340829F}" type="pres">
      <dgm:prSet presAssocID="{525757D9-464D-4314-9219-90D13427562E}" presName="rootConnector" presStyleLbl="node1" presStyleIdx="0" presStyleCnt="2"/>
      <dgm:spPr/>
    </dgm:pt>
    <dgm:pt modelId="{158D1C26-FCCE-4970-AFA4-FE9913064360}" type="pres">
      <dgm:prSet presAssocID="{525757D9-464D-4314-9219-90D13427562E}" presName="childShape" presStyleCnt="0"/>
      <dgm:spPr/>
    </dgm:pt>
    <dgm:pt modelId="{65013FD0-EC50-4494-9C58-E5DCCD88D397}" type="pres">
      <dgm:prSet presAssocID="{0732EB4E-7767-4831-9731-B401C46789D5}" presName="Name13" presStyleLbl="parChTrans1D2" presStyleIdx="0" presStyleCnt="2"/>
      <dgm:spPr/>
    </dgm:pt>
    <dgm:pt modelId="{2BCEDEAF-3190-4A77-A7C6-59C39A094AA5}" type="pres">
      <dgm:prSet presAssocID="{A559158E-0DFA-4548-B39F-FBB19020890A}" presName="childText" presStyleLbl="bgAcc1" presStyleIdx="0" presStyleCnt="2" custScaleY="169704">
        <dgm:presLayoutVars>
          <dgm:bulletEnabled val="1"/>
        </dgm:presLayoutVars>
      </dgm:prSet>
      <dgm:spPr/>
    </dgm:pt>
    <dgm:pt modelId="{14F9F636-FCFE-47E8-B600-F8F6047B1EC1}" type="pres">
      <dgm:prSet presAssocID="{C3263B25-A37A-435B-9895-5D23C046519C}" presName="root" presStyleCnt="0"/>
      <dgm:spPr/>
    </dgm:pt>
    <dgm:pt modelId="{2A7C633F-2E47-4B51-B465-27D6E5D4622D}" type="pres">
      <dgm:prSet presAssocID="{C3263B25-A37A-435B-9895-5D23C046519C}" presName="rootComposite" presStyleCnt="0"/>
      <dgm:spPr/>
    </dgm:pt>
    <dgm:pt modelId="{3CCB37AB-A71E-4D16-88BF-D3E3DA6B1E54}" type="pres">
      <dgm:prSet presAssocID="{C3263B25-A37A-435B-9895-5D23C046519C}" presName="rootText" presStyleLbl="node1" presStyleIdx="1" presStyleCnt="2" custScaleY="45074"/>
      <dgm:spPr/>
    </dgm:pt>
    <dgm:pt modelId="{4A27391F-034C-4057-8DCC-FD0FDF185E30}" type="pres">
      <dgm:prSet presAssocID="{C3263B25-A37A-435B-9895-5D23C046519C}" presName="rootConnector" presStyleLbl="node1" presStyleIdx="1" presStyleCnt="2"/>
      <dgm:spPr/>
    </dgm:pt>
    <dgm:pt modelId="{489245C5-C87D-43C7-B709-162EA4A25F3F}" type="pres">
      <dgm:prSet presAssocID="{C3263B25-A37A-435B-9895-5D23C046519C}" presName="childShape" presStyleCnt="0"/>
      <dgm:spPr/>
    </dgm:pt>
    <dgm:pt modelId="{B84402B0-CCED-47CD-856B-AE501B212776}" type="pres">
      <dgm:prSet presAssocID="{69E1B349-5714-43C3-AC8F-E77B411AE5BB}" presName="Name13" presStyleLbl="parChTrans1D2" presStyleIdx="1" presStyleCnt="2"/>
      <dgm:spPr/>
    </dgm:pt>
    <dgm:pt modelId="{B5FC731F-236D-4986-B8A3-033100C53375}" type="pres">
      <dgm:prSet presAssocID="{0CF456A3-FE2F-4F22-8C7C-CEB2DA98D0EA}" presName="childText" presStyleLbl="bgAcc1" presStyleIdx="1" presStyleCnt="2" custScaleY="169704">
        <dgm:presLayoutVars>
          <dgm:bulletEnabled val="1"/>
        </dgm:presLayoutVars>
      </dgm:prSet>
      <dgm:spPr/>
    </dgm:pt>
  </dgm:ptLst>
  <dgm:cxnLst>
    <dgm:cxn modelId="{407AB40E-6ED0-4457-BF39-78E3E6BB15D1}" type="presOf" srcId="{525757D9-464D-4314-9219-90D13427562E}" destId="{FD181C5C-6369-4E24-A446-2DE57340829F}" srcOrd="1" destOrd="0" presId="urn:microsoft.com/office/officeart/2005/8/layout/hierarchy3"/>
    <dgm:cxn modelId="{9A79E432-C948-4E16-9034-6B386C2FE648}" type="presOf" srcId="{69E1B349-5714-43C3-AC8F-E77B411AE5BB}" destId="{B84402B0-CCED-47CD-856B-AE501B212776}" srcOrd="0" destOrd="0" presId="urn:microsoft.com/office/officeart/2005/8/layout/hierarchy3"/>
    <dgm:cxn modelId="{02873D34-B8B4-48ED-ADC6-1261FE7E6162}" type="presOf" srcId="{0732EB4E-7767-4831-9731-B401C46789D5}" destId="{65013FD0-EC50-4494-9C58-E5DCCD88D397}" srcOrd="0" destOrd="0" presId="urn:microsoft.com/office/officeart/2005/8/layout/hierarchy3"/>
    <dgm:cxn modelId="{5B83AF63-C225-4835-8F51-B2FC386C7B7F}" type="presOf" srcId="{525757D9-464D-4314-9219-90D13427562E}" destId="{1B1C398B-8E04-4055-9428-EA520FFA5CA8}" srcOrd="0" destOrd="0" presId="urn:microsoft.com/office/officeart/2005/8/layout/hierarchy3"/>
    <dgm:cxn modelId="{25B2E543-3FEC-474A-A7C1-FF94FCF5AE54}" type="presOf" srcId="{C3263B25-A37A-435B-9895-5D23C046519C}" destId="{4A27391F-034C-4057-8DCC-FD0FDF185E30}" srcOrd="1" destOrd="0" presId="urn:microsoft.com/office/officeart/2005/8/layout/hierarchy3"/>
    <dgm:cxn modelId="{46A1D545-59A5-4ED9-89FC-A148D664ED1A}" srcId="{525757D9-464D-4314-9219-90D13427562E}" destId="{A559158E-0DFA-4548-B39F-FBB19020890A}" srcOrd="0" destOrd="0" parTransId="{0732EB4E-7767-4831-9731-B401C46789D5}" sibTransId="{9FFC5ECB-EE32-4A95-AE3C-521E6EA2BA4E}"/>
    <dgm:cxn modelId="{896A9873-8B40-42DB-A858-99803FEDF807}" type="presOf" srcId="{AC7E2551-8A92-4425-9F68-9F5256E25AAA}" destId="{30B6DD03-C405-4C41-885B-6C887D685714}" srcOrd="0" destOrd="0" presId="urn:microsoft.com/office/officeart/2005/8/layout/hierarchy3"/>
    <dgm:cxn modelId="{AC77DA58-D229-4EF3-90B7-44DE9FFE6B7F}" srcId="{AC7E2551-8A92-4425-9F68-9F5256E25AAA}" destId="{525757D9-464D-4314-9219-90D13427562E}" srcOrd="0" destOrd="0" parTransId="{2E1F8700-A9CA-44A2-AF21-F5C1FADF8C05}" sibTransId="{E273E852-F4A1-4327-B5B9-936104468682}"/>
    <dgm:cxn modelId="{F888FCC1-0F41-4D9B-A816-0F3B42BA5141}" type="presOf" srcId="{C3263B25-A37A-435B-9895-5D23C046519C}" destId="{3CCB37AB-A71E-4D16-88BF-D3E3DA6B1E54}" srcOrd="0" destOrd="0" presId="urn:microsoft.com/office/officeart/2005/8/layout/hierarchy3"/>
    <dgm:cxn modelId="{51E8D7CA-C2B6-4FB9-B267-03BE45D3CB4D}" srcId="{C3263B25-A37A-435B-9895-5D23C046519C}" destId="{0CF456A3-FE2F-4F22-8C7C-CEB2DA98D0EA}" srcOrd="0" destOrd="0" parTransId="{69E1B349-5714-43C3-AC8F-E77B411AE5BB}" sibTransId="{441416BC-1E5D-47AA-8F27-CDE9C2E183D6}"/>
    <dgm:cxn modelId="{2E20CED2-A82B-4886-BCCC-65E0D228FBE7}" type="presOf" srcId="{A559158E-0DFA-4548-B39F-FBB19020890A}" destId="{2BCEDEAF-3190-4A77-A7C6-59C39A094AA5}" srcOrd="0" destOrd="0" presId="urn:microsoft.com/office/officeart/2005/8/layout/hierarchy3"/>
    <dgm:cxn modelId="{5F5C52D7-902D-4374-8050-8067E91CE4FF}" type="presOf" srcId="{0CF456A3-FE2F-4F22-8C7C-CEB2DA98D0EA}" destId="{B5FC731F-236D-4986-B8A3-033100C53375}" srcOrd="0" destOrd="0" presId="urn:microsoft.com/office/officeart/2005/8/layout/hierarchy3"/>
    <dgm:cxn modelId="{6FB11BEB-AB5C-4CB8-A18E-7B6DB9DB5543}" srcId="{AC7E2551-8A92-4425-9F68-9F5256E25AAA}" destId="{C3263B25-A37A-435B-9895-5D23C046519C}" srcOrd="1" destOrd="0" parTransId="{815DC7B3-BE2A-4174-B2F8-2FB54F33D867}" sibTransId="{35A59F32-7952-41BF-AD7B-89895D21163C}"/>
    <dgm:cxn modelId="{A96E3AF7-4742-4812-80C8-66659C8C614A}" type="presParOf" srcId="{30B6DD03-C405-4C41-885B-6C887D685714}" destId="{E3F516EE-2D73-4C1D-8185-CE9D2E9A9955}" srcOrd="0" destOrd="0" presId="urn:microsoft.com/office/officeart/2005/8/layout/hierarchy3"/>
    <dgm:cxn modelId="{71005697-DE08-4108-A443-E7EC339C30F3}" type="presParOf" srcId="{E3F516EE-2D73-4C1D-8185-CE9D2E9A9955}" destId="{480E1A3C-7E51-4CCC-A572-78FA83E3E8CE}" srcOrd="0" destOrd="0" presId="urn:microsoft.com/office/officeart/2005/8/layout/hierarchy3"/>
    <dgm:cxn modelId="{B62ECBAE-33DB-41E6-B10D-B32E628E1A5D}" type="presParOf" srcId="{480E1A3C-7E51-4CCC-A572-78FA83E3E8CE}" destId="{1B1C398B-8E04-4055-9428-EA520FFA5CA8}" srcOrd="0" destOrd="0" presId="urn:microsoft.com/office/officeart/2005/8/layout/hierarchy3"/>
    <dgm:cxn modelId="{92E723C0-33D5-47ED-A05F-959D059F8A65}" type="presParOf" srcId="{480E1A3C-7E51-4CCC-A572-78FA83E3E8CE}" destId="{FD181C5C-6369-4E24-A446-2DE57340829F}" srcOrd="1" destOrd="0" presId="urn:microsoft.com/office/officeart/2005/8/layout/hierarchy3"/>
    <dgm:cxn modelId="{88437F31-A72B-4BFB-9E11-E19410A1C567}" type="presParOf" srcId="{E3F516EE-2D73-4C1D-8185-CE9D2E9A9955}" destId="{158D1C26-FCCE-4970-AFA4-FE9913064360}" srcOrd="1" destOrd="0" presId="urn:microsoft.com/office/officeart/2005/8/layout/hierarchy3"/>
    <dgm:cxn modelId="{2F4771E0-781D-4720-95F9-75749A7B663A}" type="presParOf" srcId="{158D1C26-FCCE-4970-AFA4-FE9913064360}" destId="{65013FD0-EC50-4494-9C58-E5DCCD88D397}" srcOrd="0" destOrd="0" presId="urn:microsoft.com/office/officeart/2005/8/layout/hierarchy3"/>
    <dgm:cxn modelId="{9DD6E3FE-4DB1-4480-86BB-AA24B1449549}" type="presParOf" srcId="{158D1C26-FCCE-4970-AFA4-FE9913064360}" destId="{2BCEDEAF-3190-4A77-A7C6-59C39A094AA5}" srcOrd="1" destOrd="0" presId="urn:microsoft.com/office/officeart/2005/8/layout/hierarchy3"/>
    <dgm:cxn modelId="{BB705349-0680-4EE3-BF18-713A081CDBA9}" type="presParOf" srcId="{30B6DD03-C405-4C41-885B-6C887D685714}" destId="{14F9F636-FCFE-47E8-B600-F8F6047B1EC1}" srcOrd="1" destOrd="0" presId="urn:microsoft.com/office/officeart/2005/8/layout/hierarchy3"/>
    <dgm:cxn modelId="{DABEA1ED-4E92-4A18-B3E7-286DF6974A9C}" type="presParOf" srcId="{14F9F636-FCFE-47E8-B600-F8F6047B1EC1}" destId="{2A7C633F-2E47-4B51-B465-27D6E5D4622D}" srcOrd="0" destOrd="0" presId="urn:microsoft.com/office/officeart/2005/8/layout/hierarchy3"/>
    <dgm:cxn modelId="{11C68F24-F66A-4BA4-9E29-7D8FB1699369}" type="presParOf" srcId="{2A7C633F-2E47-4B51-B465-27D6E5D4622D}" destId="{3CCB37AB-A71E-4D16-88BF-D3E3DA6B1E54}" srcOrd="0" destOrd="0" presId="urn:microsoft.com/office/officeart/2005/8/layout/hierarchy3"/>
    <dgm:cxn modelId="{0AA0CCF3-4AE8-42B7-9310-51B3A76F08CE}" type="presParOf" srcId="{2A7C633F-2E47-4B51-B465-27D6E5D4622D}" destId="{4A27391F-034C-4057-8DCC-FD0FDF185E30}" srcOrd="1" destOrd="0" presId="urn:microsoft.com/office/officeart/2005/8/layout/hierarchy3"/>
    <dgm:cxn modelId="{2E8A1736-9627-4DA3-B0DF-B7FE7F625BA5}" type="presParOf" srcId="{14F9F636-FCFE-47E8-B600-F8F6047B1EC1}" destId="{489245C5-C87D-43C7-B709-162EA4A25F3F}" srcOrd="1" destOrd="0" presId="urn:microsoft.com/office/officeart/2005/8/layout/hierarchy3"/>
    <dgm:cxn modelId="{E30915DD-105A-499D-A100-31BEF12B40C8}" type="presParOf" srcId="{489245C5-C87D-43C7-B709-162EA4A25F3F}" destId="{B84402B0-CCED-47CD-856B-AE501B212776}" srcOrd="0" destOrd="0" presId="urn:microsoft.com/office/officeart/2005/8/layout/hierarchy3"/>
    <dgm:cxn modelId="{1CF08A27-897D-4AA6-8D76-3C6F5B9A0CDD}" type="presParOf" srcId="{489245C5-C87D-43C7-B709-162EA4A25F3F}" destId="{B5FC731F-236D-4986-B8A3-033100C533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363B5-4E65-4C20-93D1-925713DF47E1}">
      <dsp:nvSpPr>
        <dsp:cNvPr id="0" name=""/>
        <dsp:cNvSpPr/>
      </dsp:nvSpPr>
      <dsp:spPr>
        <a:xfrm>
          <a:off x="1062082" y="2952328"/>
          <a:ext cx="692157" cy="1978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078" y="0"/>
              </a:lnTo>
              <a:lnTo>
                <a:pt x="346078" y="1978345"/>
              </a:lnTo>
              <a:lnTo>
                <a:pt x="692157" y="19783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u="none" kern="1200">
            <a:solidFill>
              <a:srgbClr val="002060"/>
            </a:solidFill>
          </a:endParaRPr>
        </a:p>
      </dsp:txBody>
      <dsp:txXfrm>
        <a:off x="1355762" y="3889102"/>
        <a:ext cx="104796" cy="104796"/>
      </dsp:txXfrm>
    </dsp:sp>
    <dsp:sp modelId="{74584DBD-AFFC-48B0-A8F2-55428B8A20CE}">
      <dsp:nvSpPr>
        <dsp:cNvPr id="0" name=""/>
        <dsp:cNvSpPr/>
      </dsp:nvSpPr>
      <dsp:spPr>
        <a:xfrm>
          <a:off x="1062082" y="2952328"/>
          <a:ext cx="692157" cy="65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078" y="0"/>
              </a:lnTo>
              <a:lnTo>
                <a:pt x="346078" y="659448"/>
              </a:lnTo>
              <a:lnTo>
                <a:pt x="692157" y="65944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u="none" kern="1200">
            <a:solidFill>
              <a:srgbClr val="002060"/>
            </a:solidFill>
          </a:endParaRPr>
        </a:p>
      </dsp:txBody>
      <dsp:txXfrm>
        <a:off x="1384260" y="3258152"/>
        <a:ext cx="47800" cy="47800"/>
      </dsp:txXfrm>
    </dsp:sp>
    <dsp:sp modelId="{17272DB6-5DFB-4A50-852C-6FF41D6B6129}">
      <dsp:nvSpPr>
        <dsp:cNvPr id="0" name=""/>
        <dsp:cNvSpPr/>
      </dsp:nvSpPr>
      <dsp:spPr>
        <a:xfrm>
          <a:off x="1062082" y="2292879"/>
          <a:ext cx="692157" cy="659448"/>
        </a:xfrm>
        <a:custGeom>
          <a:avLst/>
          <a:gdLst/>
          <a:ahLst/>
          <a:cxnLst/>
          <a:rect l="0" t="0" r="0" b="0"/>
          <a:pathLst>
            <a:path>
              <a:moveTo>
                <a:pt x="0" y="659448"/>
              </a:moveTo>
              <a:lnTo>
                <a:pt x="346078" y="659448"/>
              </a:lnTo>
              <a:lnTo>
                <a:pt x="346078" y="0"/>
              </a:lnTo>
              <a:lnTo>
                <a:pt x="69215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u="none" kern="1200">
            <a:solidFill>
              <a:srgbClr val="002060"/>
            </a:solidFill>
          </a:endParaRPr>
        </a:p>
      </dsp:txBody>
      <dsp:txXfrm>
        <a:off x="1384260" y="2598703"/>
        <a:ext cx="47800" cy="47800"/>
      </dsp:txXfrm>
    </dsp:sp>
    <dsp:sp modelId="{3FA55B28-E6B0-4F86-9B1D-2CEC5E4F96C0}">
      <dsp:nvSpPr>
        <dsp:cNvPr id="0" name=""/>
        <dsp:cNvSpPr/>
      </dsp:nvSpPr>
      <dsp:spPr>
        <a:xfrm>
          <a:off x="1062082" y="973982"/>
          <a:ext cx="692157" cy="1978345"/>
        </a:xfrm>
        <a:custGeom>
          <a:avLst/>
          <a:gdLst/>
          <a:ahLst/>
          <a:cxnLst/>
          <a:rect l="0" t="0" r="0" b="0"/>
          <a:pathLst>
            <a:path>
              <a:moveTo>
                <a:pt x="0" y="1978345"/>
              </a:moveTo>
              <a:lnTo>
                <a:pt x="346078" y="1978345"/>
              </a:lnTo>
              <a:lnTo>
                <a:pt x="346078" y="0"/>
              </a:lnTo>
              <a:lnTo>
                <a:pt x="692157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u="none" kern="1200">
            <a:solidFill>
              <a:srgbClr val="002060"/>
            </a:solidFill>
          </a:endParaRPr>
        </a:p>
      </dsp:txBody>
      <dsp:txXfrm>
        <a:off x="1355762" y="1910756"/>
        <a:ext cx="104796" cy="104796"/>
      </dsp:txXfrm>
    </dsp:sp>
    <dsp:sp modelId="{241EA193-6EF4-41E9-9334-FD443F834F7A}">
      <dsp:nvSpPr>
        <dsp:cNvPr id="0" name=""/>
        <dsp:cNvSpPr/>
      </dsp:nvSpPr>
      <dsp:spPr>
        <a:xfrm rot="16200000">
          <a:off x="-1941921" y="2424769"/>
          <a:ext cx="4952889" cy="1055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u="none" kern="1200" dirty="0">
              <a:solidFill>
                <a:srgbClr val="002060"/>
              </a:solidFill>
            </a:rPr>
            <a:t>Оқу жұмыс жоспарлары мен ұйымдастырылған қызмет іске асылырады:</a:t>
          </a:r>
          <a:endParaRPr lang="ru-RU" sz="2000" b="1" u="none" kern="1200" dirty="0">
            <a:solidFill>
              <a:srgbClr val="002060"/>
            </a:solidFill>
          </a:endParaRPr>
        </a:p>
      </dsp:txBody>
      <dsp:txXfrm>
        <a:off x="-1941921" y="2424769"/>
        <a:ext cx="4952889" cy="1055117"/>
      </dsp:txXfrm>
    </dsp:sp>
    <dsp:sp modelId="{96653A7A-2804-4F67-9C4D-5AB94B542249}">
      <dsp:nvSpPr>
        <dsp:cNvPr id="0" name=""/>
        <dsp:cNvSpPr/>
      </dsp:nvSpPr>
      <dsp:spPr>
        <a:xfrm>
          <a:off x="1754239" y="446423"/>
          <a:ext cx="6807747" cy="1055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u="none" kern="1200" dirty="0">
              <a:solidFill>
                <a:srgbClr val="002060"/>
              </a:solidFill>
            </a:rPr>
            <a:t>Қазақстан Республикасы Оқу-ағарту министрінің 2022 жылғы 3 тамыздағы №348 бұйрығымен бекітілген Мектепке дейінгі тәрбие мен оқытудың мемлекеттік жалпыға міндетті стандарты</a:t>
          </a:r>
          <a:endParaRPr lang="ru-RU" sz="2000" u="none" kern="1200" dirty="0">
            <a:solidFill>
              <a:srgbClr val="002060"/>
            </a:solidFill>
          </a:endParaRPr>
        </a:p>
      </dsp:txBody>
      <dsp:txXfrm>
        <a:off x="1754239" y="446423"/>
        <a:ext cx="6807747" cy="1055117"/>
      </dsp:txXfrm>
    </dsp:sp>
    <dsp:sp modelId="{B83B8DC6-7C97-417E-B886-E2FF8FA7AD10}">
      <dsp:nvSpPr>
        <dsp:cNvPr id="0" name=""/>
        <dsp:cNvSpPr/>
      </dsp:nvSpPr>
      <dsp:spPr>
        <a:xfrm>
          <a:off x="1754239" y="1765320"/>
          <a:ext cx="6807747" cy="1055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u="none" kern="1200" dirty="0">
              <a:solidFill>
                <a:srgbClr val="002060"/>
              </a:solidFill>
            </a:rPr>
            <a:t>Қазақстан Республикасы Білім және ғылым министрінің 2012 жылғы 20 желтоқсандағы № 557 бұйрығымен бекітілген Мектепке дейінгі тәрбие мен оқытудың үлгілік оқу жоспары</a:t>
          </a:r>
          <a:endParaRPr lang="ru-RU" sz="2000" u="none" kern="1200" dirty="0">
            <a:solidFill>
              <a:srgbClr val="002060"/>
            </a:solidFill>
          </a:endParaRPr>
        </a:p>
      </dsp:txBody>
      <dsp:txXfrm>
        <a:off x="1754239" y="1765320"/>
        <a:ext cx="6807747" cy="1055117"/>
      </dsp:txXfrm>
    </dsp:sp>
    <dsp:sp modelId="{BA9E3955-C8E1-4EFC-BEFC-4A8C9317B65D}">
      <dsp:nvSpPr>
        <dsp:cNvPr id="0" name=""/>
        <dsp:cNvSpPr/>
      </dsp:nvSpPr>
      <dsp:spPr>
        <a:xfrm>
          <a:off x="1754239" y="3084217"/>
          <a:ext cx="6807747" cy="1055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u="none" kern="1200" dirty="0">
              <a:solidFill>
                <a:srgbClr val="002060"/>
              </a:solidFill>
            </a:rPr>
            <a:t>Білім беру қызметі Қазақстан Республикасы Білім және ғылым министрінің міндетін атқарушының 2016 жылғы 12 тамыздағы №499 бұйрығымен бекітілген Мектепке дейінгі тәрбие мен оқытудың үлгілік оқу бағдарламасы</a:t>
          </a:r>
          <a:endParaRPr lang="ru-RU" sz="2000" u="none" kern="1200" dirty="0">
            <a:solidFill>
              <a:srgbClr val="002060"/>
            </a:solidFill>
          </a:endParaRPr>
        </a:p>
      </dsp:txBody>
      <dsp:txXfrm>
        <a:off x="1754239" y="3084217"/>
        <a:ext cx="6807747" cy="1055117"/>
      </dsp:txXfrm>
    </dsp:sp>
    <dsp:sp modelId="{61270417-4BA0-4137-A773-059DF9A502B7}">
      <dsp:nvSpPr>
        <dsp:cNvPr id="0" name=""/>
        <dsp:cNvSpPr/>
      </dsp:nvSpPr>
      <dsp:spPr>
        <a:xfrm>
          <a:off x="1754239" y="4403114"/>
          <a:ext cx="6807747" cy="1055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u="none" kern="1200" dirty="0">
              <a:solidFill>
                <a:srgbClr val="002060"/>
              </a:solidFill>
            </a:rPr>
            <a:t>Қазақстан Республикасы Оқу-ағарту министрінің 2022 жылғы 31 тамыздағы №385 бұйрығымен бекітілген Мектепке дейінгі ұйымдар қызметінің үлгілік қағидалары</a:t>
          </a:r>
          <a:endParaRPr lang="ru-RU" sz="2000" u="none" kern="1200" dirty="0">
            <a:solidFill>
              <a:srgbClr val="002060"/>
            </a:solidFill>
          </a:endParaRPr>
        </a:p>
      </dsp:txBody>
      <dsp:txXfrm>
        <a:off x="1754239" y="4403114"/>
        <a:ext cx="6807747" cy="1055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4C81-1EA8-47AD-AE2C-C7E8DBC3BAAD}">
      <dsp:nvSpPr>
        <dsp:cNvPr id="0" name=""/>
        <dsp:cNvSpPr/>
      </dsp:nvSpPr>
      <dsp:spPr>
        <a:xfrm>
          <a:off x="3271762" y="2263616"/>
          <a:ext cx="3965636" cy="3665754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35 педагог: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Педагог зеріттеуші-1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 педагог-модератор - 7, жоғары  санат-1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I </a:t>
          </a:r>
          <a:r>
            <a:rPr lang="kk-KZ" sz="1600" b="1" kern="1200" dirty="0">
              <a:solidFill>
                <a:srgbClr val="002060"/>
              </a:solidFill>
            </a:rPr>
            <a:t>санат-3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 II</a:t>
          </a:r>
          <a:r>
            <a:rPr lang="kk-KZ" sz="1600" b="1" kern="1200" dirty="0">
              <a:solidFill>
                <a:srgbClr val="002060"/>
              </a:solidFill>
            </a:rPr>
            <a:t> санат- 4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046618" y="3122301"/>
        <a:ext cx="2415924" cy="1884274"/>
      </dsp:txXfrm>
    </dsp:sp>
    <dsp:sp modelId="{02188265-F667-4629-B767-46C59F0B2DA4}">
      <dsp:nvSpPr>
        <dsp:cNvPr id="0" name=""/>
        <dsp:cNvSpPr/>
      </dsp:nvSpPr>
      <dsp:spPr>
        <a:xfrm>
          <a:off x="1229250" y="1604824"/>
          <a:ext cx="2604522" cy="252042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rgbClr val="002060"/>
              </a:solidFill>
            </a:rPr>
            <a:t>12 топ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75999" y="2243183"/>
        <a:ext cx="1311024" cy="1243703"/>
      </dsp:txXfrm>
    </dsp:sp>
    <dsp:sp modelId="{A07B8834-1DBC-460A-B8D2-F78DED4C44F7}">
      <dsp:nvSpPr>
        <dsp:cNvPr id="0" name=""/>
        <dsp:cNvSpPr/>
      </dsp:nvSpPr>
      <dsp:spPr>
        <a:xfrm rot="20700000">
          <a:off x="2893171" y="130850"/>
          <a:ext cx="2451127" cy="2322179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rgbClr val="002060"/>
              </a:solidFill>
            </a:rPr>
            <a:t>Жобалық қуаттылығы 320 орын</a:t>
          </a:r>
          <a:endParaRPr lang="ru-RU" sz="1800" b="1" kern="1200" dirty="0">
            <a:solidFill>
              <a:srgbClr val="002060"/>
            </a:solidFill>
          </a:endParaRPr>
        </a:p>
      </dsp:txBody>
      <dsp:txXfrm rot="-20700000">
        <a:off x="3438423" y="632524"/>
        <a:ext cx="1360622" cy="1318832"/>
      </dsp:txXfrm>
    </dsp:sp>
    <dsp:sp modelId="{7E5CDBBA-11F6-40AF-8B58-1B927FF7E86C}">
      <dsp:nvSpPr>
        <dsp:cNvPr id="0" name=""/>
        <dsp:cNvSpPr/>
      </dsp:nvSpPr>
      <dsp:spPr>
        <a:xfrm>
          <a:off x="3662976" y="1935517"/>
          <a:ext cx="4070940" cy="4070940"/>
        </a:xfrm>
        <a:prstGeom prst="circularArrow">
          <a:avLst>
            <a:gd name="adj1" fmla="val 4687"/>
            <a:gd name="adj2" fmla="val 299029"/>
            <a:gd name="adj3" fmla="val 2544447"/>
            <a:gd name="adj4" fmla="val 1580164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BC5CC-6BC7-4FA2-B51E-7B77C572871D}">
      <dsp:nvSpPr>
        <dsp:cNvPr id="0" name=""/>
        <dsp:cNvSpPr/>
      </dsp:nvSpPr>
      <dsp:spPr>
        <a:xfrm>
          <a:off x="885536" y="1191784"/>
          <a:ext cx="2957792" cy="29577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FD8DB-A3E8-4706-BE97-0E957B20060D}">
      <dsp:nvSpPr>
        <dsp:cNvPr id="0" name=""/>
        <dsp:cNvSpPr/>
      </dsp:nvSpPr>
      <dsp:spPr>
        <a:xfrm>
          <a:off x="2404769" y="-344432"/>
          <a:ext cx="3189096" cy="31890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C398B-8E04-4055-9428-EA520FFA5CA8}">
      <dsp:nvSpPr>
        <dsp:cNvPr id="0" name=""/>
        <dsp:cNvSpPr/>
      </dsp:nvSpPr>
      <dsp:spPr>
        <a:xfrm>
          <a:off x="940" y="648073"/>
          <a:ext cx="3423544" cy="77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Бөбекжай миссиясы: </a:t>
          </a:r>
          <a:endParaRPr lang="ru-RU" sz="2000" kern="1200" dirty="0"/>
        </a:p>
      </dsp:txBody>
      <dsp:txXfrm>
        <a:off x="23538" y="670671"/>
        <a:ext cx="3378348" cy="726368"/>
      </dsp:txXfrm>
    </dsp:sp>
    <dsp:sp modelId="{65013FD0-EC50-4494-9C58-E5DCCD88D397}">
      <dsp:nvSpPr>
        <dsp:cNvPr id="0" name=""/>
        <dsp:cNvSpPr/>
      </dsp:nvSpPr>
      <dsp:spPr>
        <a:xfrm>
          <a:off x="343294" y="1419637"/>
          <a:ext cx="342354" cy="1880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416"/>
              </a:lnTo>
              <a:lnTo>
                <a:pt x="342354" y="1880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EDEAF-3190-4A77-A7C6-59C39A094AA5}">
      <dsp:nvSpPr>
        <dsp:cNvPr id="0" name=""/>
        <dsp:cNvSpPr/>
      </dsp:nvSpPr>
      <dsp:spPr>
        <a:xfrm>
          <a:off x="685649" y="1847580"/>
          <a:ext cx="2738835" cy="2904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балалардың физикалық және психологиялық толықанды дамуы үшін оларды табысты оқудың негізі ретінде әр баланың сапалы және  қол жетімді білім алу құқығын жүзеге асыру.</a:t>
          </a:r>
          <a:endParaRPr lang="ru-RU" sz="2000" kern="1200" dirty="0"/>
        </a:p>
      </dsp:txBody>
      <dsp:txXfrm>
        <a:off x="765867" y="1927798"/>
        <a:ext cx="2578399" cy="2744509"/>
      </dsp:txXfrm>
    </dsp:sp>
    <dsp:sp modelId="{3CCB37AB-A71E-4D16-88BF-D3E3DA6B1E54}">
      <dsp:nvSpPr>
        <dsp:cNvPr id="0" name=""/>
        <dsp:cNvSpPr/>
      </dsp:nvSpPr>
      <dsp:spPr>
        <a:xfrm>
          <a:off x="4280371" y="648073"/>
          <a:ext cx="3423544" cy="77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Бөбекжай пайымы: </a:t>
          </a:r>
          <a:endParaRPr lang="ru-RU" sz="2000" kern="1200" dirty="0"/>
        </a:p>
      </dsp:txBody>
      <dsp:txXfrm>
        <a:off x="4302969" y="670671"/>
        <a:ext cx="3378348" cy="726368"/>
      </dsp:txXfrm>
    </dsp:sp>
    <dsp:sp modelId="{B84402B0-CCED-47CD-856B-AE501B212776}">
      <dsp:nvSpPr>
        <dsp:cNvPr id="0" name=""/>
        <dsp:cNvSpPr/>
      </dsp:nvSpPr>
      <dsp:spPr>
        <a:xfrm>
          <a:off x="4622725" y="1419637"/>
          <a:ext cx="342354" cy="1880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416"/>
              </a:lnTo>
              <a:lnTo>
                <a:pt x="342354" y="1880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C731F-236D-4986-B8A3-033100C53375}">
      <dsp:nvSpPr>
        <dsp:cNvPr id="0" name=""/>
        <dsp:cNvSpPr/>
      </dsp:nvSpPr>
      <dsp:spPr>
        <a:xfrm>
          <a:off x="4965079" y="1847580"/>
          <a:ext cx="2738835" cy="2904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балалардың денсаулығын нығайту және сақтауға бағытталған тәрбиесіне оңтайлы жағдайлар жасау, кадрлық әлеуетті дамыту және тәрбиеші мамандығының беделін арттыру.</a:t>
          </a:r>
          <a:endParaRPr lang="ru-RU" sz="2000" kern="1200" dirty="0"/>
        </a:p>
      </dsp:txBody>
      <dsp:txXfrm>
        <a:off x="5045297" y="1927798"/>
        <a:ext cx="2578399" cy="274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D4E2D-A54B-CA13-A64C-42C34BA4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792532A-9064-540E-F90F-C614ACEF2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F8AEB98-327D-A5A6-2E49-ED965A261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E80590-83D1-BD4D-B3CD-A150FA67C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5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925A7-1479-626A-AB1B-82D08ED8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7AAB69-22BB-1FB0-9B65-DF18988A1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D4777E-354B-2EC2-E01F-7206D4E01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45CAAB-78C2-B76D-ECF2-E1787E6CE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2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7E5C1-B058-EB92-E5F5-07C1DB18A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0D5B72-D08A-8C51-CC11-F44320F6E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992BE1-80C3-F0D6-8539-F024AEBD1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8603EA-4810-D12D-228C-80EC68872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3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81DD2-F312-E0D6-E26C-575639395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CB133F3-2802-6890-8B61-A08EE0865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6ECB19-89A6-77A5-5457-3B26DA31D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7607A-5962-F9B9-4FFC-02A4BC3A9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0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AE6B-C15A-5DF6-68A4-D5D900F2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440F9D-2CBF-5BD7-8BA1-34A499837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23373E-D638-7227-8DD0-0BC507DF7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36104-340B-A1B1-E789-03DFCF2A5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4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A3C00-3AFE-61FA-F45F-CC4F7B01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66B253-9D49-C478-4012-34BC33C43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969327-15A6-77CD-7513-EACFDA35E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241C36-45C6-A613-0268-B102C31FB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0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7CE3C-0DE9-36AF-000E-11FB293A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52DE8B-23F1-7C2F-960D-98F2F0AA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70F6E5-0EEE-212D-E42A-3D741105A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E22AD-576E-EC2D-38A5-AAC2895AF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54A1-FFF0-B4A0-8EFC-C24FB5D8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1A870B-1053-BC07-4731-CDB10A9D5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5A304F5-0BD5-1F21-9779-04504CF03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B7C95B-631A-9A2C-B1DB-E0AE4FB47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0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C2F38-C1E8-FC90-A7E0-480C0C3F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C02CD8-4DA3-B502-0E96-E137A7CEC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373B7A-2529-28EE-E108-E96B9A40C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0997B8-61C1-8C19-2940-10DD96709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4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6768752" cy="122413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2023-2028 жылдарға арналған</a:t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ДАМУ БАҒДАРЛАМАСЫ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642E2BD-3A88-C117-4BCC-F9A6A919B883}"/>
              </a:ext>
            </a:extLst>
          </p:cNvPr>
          <p:cNvSpPr txBox="1">
            <a:spLocks/>
          </p:cNvSpPr>
          <p:nvPr/>
        </p:nvSpPr>
        <p:spPr>
          <a:xfrm>
            <a:off x="2559" y="34498"/>
            <a:ext cx="9144000" cy="936104"/>
          </a:xfrm>
          <a:prstGeom prst="rect">
            <a:avLst/>
          </a:prstGeom>
          <a:solidFill>
            <a:srgbClr val="F1F2F7">
              <a:alpha val="80000"/>
            </a:srgbClr>
          </a:solidFill>
          <a:effectLst>
            <a:softEdge rad="889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Маңғыстау облысы Ақтау қаласы бойынша білім бөлімінің     «№ 59 С.Н.Шапағатов атындағы бөбекжай»МКҚК 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58A04-2CBD-818B-8E4C-9714EC4E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A9CC3C-D53F-D8E8-FF00-4442F9B8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378108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бөлім. Нысаналы индикаторлар және күтілетін нәтижелер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61AE2F-A452-E115-CE55-9875F4260183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A49195-B692-7917-0801-B0285F2FF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89985"/>
              </p:ext>
            </p:extLst>
          </p:nvPr>
        </p:nvGraphicFramePr>
        <p:xfrm>
          <a:off x="323528" y="1124744"/>
          <a:ext cx="8496943" cy="52687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215333660"/>
                    </a:ext>
                  </a:extLst>
                </a:gridCol>
                <a:gridCol w="2397684">
                  <a:extLst>
                    <a:ext uri="{9D8B030D-6E8A-4147-A177-3AD203B41FA5}">
                      <a16:colId xmlns:a16="http://schemas.microsoft.com/office/drawing/2014/main" val="2516207924"/>
                    </a:ext>
                  </a:extLst>
                </a:gridCol>
                <a:gridCol w="907827">
                  <a:extLst>
                    <a:ext uri="{9D8B030D-6E8A-4147-A177-3AD203B41FA5}">
                      <a16:colId xmlns:a16="http://schemas.microsoft.com/office/drawing/2014/main" val="2836477170"/>
                    </a:ext>
                  </a:extLst>
                </a:gridCol>
                <a:gridCol w="1129210">
                  <a:extLst>
                    <a:ext uri="{9D8B030D-6E8A-4147-A177-3AD203B41FA5}">
                      <a16:colId xmlns:a16="http://schemas.microsoft.com/office/drawing/2014/main" val="1676288423"/>
                    </a:ext>
                  </a:extLst>
                </a:gridCol>
                <a:gridCol w="969942">
                  <a:extLst>
                    <a:ext uri="{9D8B030D-6E8A-4147-A177-3AD203B41FA5}">
                      <a16:colId xmlns:a16="http://schemas.microsoft.com/office/drawing/2014/main" val="722334704"/>
                    </a:ext>
                  </a:extLst>
                </a:gridCol>
                <a:gridCol w="943662">
                  <a:extLst>
                    <a:ext uri="{9D8B030D-6E8A-4147-A177-3AD203B41FA5}">
                      <a16:colId xmlns:a16="http://schemas.microsoft.com/office/drawing/2014/main" val="586317771"/>
                    </a:ext>
                  </a:extLst>
                </a:gridCol>
                <a:gridCol w="894289">
                  <a:extLst>
                    <a:ext uri="{9D8B030D-6E8A-4147-A177-3AD203B41FA5}">
                      <a16:colId xmlns:a16="http://schemas.microsoft.com/office/drawing/2014/main" val="822816558"/>
                    </a:ext>
                  </a:extLst>
                </a:gridCol>
                <a:gridCol w="894289">
                  <a:extLst>
                    <a:ext uri="{9D8B030D-6E8A-4147-A177-3AD203B41FA5}">
                      <a16:colId xmlns:a16="http://schemas.microsoft.com/office/drawing/2014/main" val="26551906"/>
                    </a:ext>
                  </a:extLst>
                </a:gridCol>
              </a:tblGrid>
              <a:tr h="113213"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857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effectLst/>
                        </a:rPr>
                        <a:t>Нысаналы  индикаторлар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effectLst/>
                        </a:rPr>
                        <a:t>Өлшем бірлігі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effectLst/>
                        </a:rPr>
                        <a:t>Жоспар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94962"/>
                  </a:ext>
                </a:extLst>
              </a:tr>
              <a:tr h="548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effectLst/>
                        </a:rPr>
                        <a:t>2023-2024 оқу жылы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effectLst/>
                        </a:rPr>
                        <a:t>2024-2025 оқу жылы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effectLst/>
                        </a:rPr>
                        <a:t>2025-2026 оқу жылы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effectLst/>
                        </a:rPr>
                        <a:t>2026-2027 оқу жылы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effectLst/>
                        </a:rPr>
                        <a:t>2027-2028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effectLst/>
                        </a:rPr>
                        <a:t>Оқу жылы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76627"/>
                  </a:ext>
                </a:extLst>
              </a:tr>
              <a:tr h="113213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1 міндет. Педагог кадрлардың кәсіби біліктілігі мен мәртебесін арттыру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93177"/>
                  </a:ext>
                </a:extLst>
              </a:tr>
              <a:tr h="838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«Педагог-экперт», «педагог-сарапшы», «педагог-модератор» санаттары бар педагогтердің үлесі.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29,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4%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53%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70%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85%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247"/>
                  </a:ext>
                </a:extLst>
              </a:tr>
              <a:tr h="113213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 2 міндет. Бөбекжайдың материалдық-техникалық базасын нығайту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21734"/>
                  </a:ext>
                </a:extLst>
              </a:tr>
              <a:tr h="854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Жиһаз сатып алу: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Ойыншыққа арналған сөрелер және тақырыптық бұрыштар, орындықтар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дана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95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55740"/>
                  </a:ext>
                </a:extLst>
              </a:tr>
              <a:tr h="59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Педагог-психолог кабинетіне қажет жабдықтар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дана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15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82601"/>
                  </a:ext>
                </a:extLst>
              </a:tr>
              <a:tr h="475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Жас ерекшелігіне байланысты ойыншықтар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Топтар саны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216014"/>
                  </a:ext>
                </a:extLst>
              </a:tr>
              <a:tr h="354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Музыка залына қажет жабдықтар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дана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90877"/>
                  </a:ext>
                </a:extLst>
              </a:tr>
              <a:tr h="358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Спорт залға қажет жабдықтар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дана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16745"/>
                  </a:ext>
                </a:extLst>
              </a:tr>
              <a:tr h="234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Аула жұмыстары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Жыл бойы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95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2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4703-16B7-F01B-4938-C6B21E67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F1CF02-EA4A-9835-2A67-370FC198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796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бөлім. Нысаналы индикаторлар және күтілетін нәтижелер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4852CB-CF4E-6EE9-8DEA-BD043BFCA2E9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D8F7671-FC66-F6F8-FA2B-D721D5A033FC}"/>
              </a:ext>
            </a:extLst>
          </p:cNvPr>
          <p:cNvGraphicFramePr>
            <a:graphicFrameLocks noGrp="1"/>
          </p:cNvGraphicFramePr>
          <p:nvPr/>
        </p:nvGraphicFramePr>
        <p:xfrm>
          <a:off x="323531" y="744831"/>
          <a:ext cx="8496943" cy="731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215333660"/>
                    </a:ext>
                  </a:extLst>
                </a:gridCol>
                <a:gridCol w="2397684">
                  <a:extLst>
                    <a:ext uri="{9D8B030D-6E8A-4147-A177-3AD203B41FA5}">
                      <a16:colId xmlns:a16="http://schemas.microsoft.com/office/drawing/2014/main" val="2516207924"/>
                    </a:ext>
                  </a:extLst>
                </a:gridCol>
                <a:gridCol w="907827">
                  <a:extLst>
                    <a:ext uri="{9D8B030D-6E8A-4147-A177-3AD203B41FA5}">
                      <a16:colId xmlns:a16="http://schemas.microsoft.com/office/drawing/2014/main" val="2836477170"/>
                    </a:ext>
                  </a:extLst>
                </a:gridCol>
                <a:gridCol w="1129210">
                  <a:extLst>
                    <a:ext uri="{9D8B030D-6E8A-4147-A177-3AD203B41FA5}">
                      <a16:colId xmlns:a16="http://schemas.microsoft.com/office/drawing/2014/main" val="1676288423"/>
                    </a:ext>
                  </a:extLst>
                </a:gridCol>
                <a:gridCol w="969942">
                  <a:extLst>
                    <a:ext uri="{9D8B030D-6E8A-4147-A177-3AD203B41FA5}">
                      <a16:colId xmlns:a16="http://schemas.microsoft.com/office/drawing/2014/main" val="722334704"/>
                    </a:ext>
                  </a:extLst>
                </a:gridCol>
                <a:gridCol w="943662">
                  <a:extLst>
                    <a:ext uri="{9D8B030D-6E8A-4147-A177-3AD203B41FA5}">
                      <a16:colId xmlns:a16="http://schemas.microsoft.com/office/drawing/2014/main" val="586317771"/>
                    </a:ext>
                  </a:extLst>
                </a:gridCol>
                <a:gridCol w="894289">
                  <a:extLst>
                    <a:ext uri="{9D8B030D-6E8A-4147-A177-3AD203B41FA5}">
                      <a16:colId xmlns:a16="http://schemas.microsoft.com/office/drawing/2014/main" val="822816558"/>
                    </a:ext>
                  </a:extLst>
                </a:gridCol>
                <a:gridCol w="894289">
                  <a:extLst>
                    <a:ext uri="{9D8B030D-6E8A-4147-A177-3AD203B41FA5}">
                      <a16:colId xmlns:a16="http://schemas.microsoft.com/office/drawing/2014/main" val="26551906"/>
                    </a:ext>
                  </a:extLst>
                </a:gridCol>
              </a:tblGrid>
              <a:tr h="113213"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857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</a:rPr>
                        <a:t>Нысаналы  индикаторлар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</a:rPr>
                        <a:t>Өлшем бірлігі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</a:rPr>
                        <a:t>Жоспар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94962"/>
                  </a:ext>
                </a:extLst>
              </a:tr>
              <a:tr h="548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</a:rPr>
                        <a:t>2023-2024 оқу жылы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</a:rPr>
                        <a:t>2024-2025 оқу жылы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</a:rPr>
                        <a:t>2025-2026 оқу жылы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</a:rPr>
                        <a:t>2026-2027 оқу жылы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</a:rPr>
                        <a:t>2027-2028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</a:rPr>
                        <a:t>Оқу жылы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8" marR="36388" marT="0" marB="0">
                    <a:solidFill>
                      <a:srgbClr val="F5F6FA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7662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C7AEAE3-13C8-DEF3-8BBF-06EDDAAA179C}"/>
              </a:ext>
            </a:extLst>
          </p:cNvPr>
          <p:cNvGraphicFramePr>
            <a:graphicFrameLocks noGrp="1"/>
          </p:cNvGraphicFramePr>
          <p:nvPr/>
        </p:nvGraphicFramePr>
        <p:xfrm>
          <a:off x="323529" y="1514809"/>
          <a:ext cx="8496942" cy="4961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514">
                  <a:extLst>
                    <a:ext uri="{9D8B030D-6E8A-4147-A177-3AD203B41FA5}">
                      <a16:colId xmlns:a16="http://schemas.microsoft.com/office/drawing/2014/main" val="561984368"/>
                    </a:ext>
                  </a:extLst>
                </a:gridCol>
                <a:gridCol w="2428751">
                  <a:extLst>
                    <a:ext uri="{9D8B030D-6E8A-4147-A177-3AD203B41FA5}">
                      <a16:colId xmlns:a16="http://schemas.microsoft.com/office/drawing/2014/main" val="1502327709"/>
                    </a:ext>
                  </a:extLst>
                </a:gridCol>
                <a:gridCol w="866989">
                  <a:extLst>
                    <a:ext uri="{9D8B030D-6E8A-4147-A177-3AD203B41FA5}">
                      <a16:colId xmlns:a16="http://schemas.microsoft.com/office/drawing/2014/main" val="1447852121"/>
                    </a:ext>
                  </a:extLst>
                </a:gridCol>
                <a:gridCol w="1136192">
                  <a:extLst>
                    <a:ext uri="{9D8B030D-6E8A-4147-A177-3AD203B41FA5}">
                      <a16:colId xmlns:a16="http://schemas.microsoft.com/office/drawing/2014/main" val="2039507881"/>
                    </a:ext>
                  </a:extLst>
                </a:gridCol>
                <a:gridCol w="959031">
                  <a:extLst>
                    <a:ext uri="{9D8B030D-6E8A-4147-A177-3AD203B41FA5}">
                      <a16:colId xmlns:a16="http://schemas.microsoft.com/office/drawing/2014/main" val="1645668841"/>
                    </a:ext>
                  </a:extLst>
                </a:gridCol>
                <a:gridCol w="939238">
                  <a:extLst>
                    <a:ext uri="{9D8B030D-6E8A-4147-A177-3AD203B41FA5}">
                      <a16:colId xmlns:a16="http://schemas.microsoft.com/office/drawing/2014/main" val="1674566184"/>
                    </a:ext>
                  </a:extLst>
                </a:gridCol>
                <a:gridCol w="939238">
                  <a:extLst>
                    <a:ext uri="{9D8B030D-6E8A-4147-A177-3AD203B41FA5}">
                      <a16:colId xmlns:a16="http://schemas.microsoft.com/office/drawing/2014/main" val="289257462"/>
                    </a:ext>
                  </a:extLst>
                </a:gridCol>
                <a:gridCol w="866989">
                  <a:extLst>
                    <a:ext uri="{9D8B030D-6E8A-4147-A177-3AD203B41FA5}">
                      <a16:colId xmlns:a16="http://schemas.microsoft.com/office/drawing/2014/main" val="615870183"/>
                    </a:ext>
                  </a:extLst>
                </a:gridCol>
              </a:tblGrid>
              <a:tr h="35900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3 міндет. Балалардың даму мониторингінің сапасын жоғарылату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66135"/>
                  </a:ext>
                </a:extLst>
              </a:tr>
              <a:tr h="116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Физикалық даму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67%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79%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85%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92%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33429"/>
                  </a:ext>
                </a:extLst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Коммуникативті дағдыларды дамыту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55%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63%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75%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81%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71741"/>
                  </a:ext>
                </a:extLst>
              </a:tr>
              <a:tr h="491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Танымдық және зияткерлік дағдыларды дамыту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58%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66%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78%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89%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36229"/>
                  </a:ext>
                </a:extLst>
              </a:tr>
              <a:tr h="491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Шығармашылық қабілеттерді, зерттеу әрекетін дамыту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71%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80%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88%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95%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09359"/>
                  </a:ext>
                </a:extLst>
              </a:tr>
              <a:tr h="491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Әлеуметтік-эмоционалды дағдыларды дамыту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53%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64%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79%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91%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08544"/>
                  </a:ext>
                </a:extLst>
              </a:tr>
              <a:tr h="24183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4 міндет. Мектепке дейінгі тәрибие мен білім беруді дамыту бойынша білім сапасын бағалау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577564"/>
                  </a:ext>
                </a:extLst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Авторлық бағдарламаларды әзірлеу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18%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37%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43%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48%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50%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99034"/>
                  </a:ext>
                </a:extLst>
              </a:tr>
              <a:tr h="11697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5 міндет. Педагогтарды әдістемелік сүйемелдеу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4717"/>
                  </a:ext>
                </a:extLst>
              </a:tr>
              <a:tr h="36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Біліктілікті арттыру курстарынан өту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81,5%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88,9%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92%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93%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97%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25646"/>
                  </a:ext>
                </a:extLst>
              </a:tr>
              <a:tr h="555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Қалалық, облыстық, республикалық, халықаралық байқуларға қатысу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қатысу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Үздіксіз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285410"/>
                  </a:ext>
                </a:extLst>
              </a:tr>
              <a:tr h="24183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6 міндет.  </a:t>
                      </a:r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Мектепке дейінгі тәрбие мен оқытудың үлгілік оқу бағдарламасын іске асыру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5704"/>
                  </a:ext>
                </a:extLst>
              </a:tr>
              <a:tr h="616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Заттық-кеңістіктік дамытушы ортаны ұйымдастыру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57%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77%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93%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99%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5" marR="40715" marT="0" marB="0">
                    <a:solidFill>
                      <a:srgbClr val="F5F6FA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6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4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DF6F8-7461-85C5-5606-202CE54F6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8E2F9C6-DA12-0C0C-6536-1813FBA3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995"/>
            <a:ext cx="8928992" cy="4053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бөлім. Бөбекжайдың даму бағдарламасының 2023-2028 жылдарға арналған іс-шаралар жоспары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0AA134-2BFB-9A61-68F3-830714D33A89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FE9A6B9-8B52-ACAA-5CF4-A2EE8568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2811"/>
              </p:ext>
            </p:extLst>
          </p:nvPr>
        </p:nvGraphicFramePr>
        <p:xfrm>
          <a:off x="323528" y="648390"/>
          <a:ext cx="8496942" cy="58926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2234">
                  <a:extLst>
                    <a:ext uri="{9D8B030D-6E8A-4147-A177-3AD203B41FA5}">
                      <a16:colId xmlns:a16="http://schemas.microsoft.com/office/drawing/2014/main" val="3892015807"/>
                    </a:ext>
                  </a:extLst>
                </a:gridCol>
                <a:gridCol w="1602432">
                  <a:extLst>
                    <a:ext uri="{9D8B030D-6E8A-4147-A177-3AD203B41FA5}">
                      <a16:colId xmlns:a16="http://schemas.microsoft.com/office/drawing/2014/main" val="3166830283"/>
                    </a:ext>
                  </a:extLst>
                </a:gridCol>
                <a:gridCol w="1624468">
                  <a:extLst>
                    <a:ext uri="{9D8B030D-6E8A-4147-A177-3AD203B41FA5}">
                      <a16:colId xmlns:a16="http://schemas.microsoft.com/office/drawing/2014/main" val="2448636796"/>
                    </a:ext>
                  </a:extLst>
                </a:gridCol>
                <a:gridCol w="946652">
                  <a:extLst>
                    <a:ext uri="{9D8B030D-6E8A-4147-A177-3AD203B41FA5}">
                      <a16:colId xmlns:a16="http://schemas.microsoft.com/office/drawing/2014/main" val="1724674959"/>
                    </a:ext>
                  </a:extLst>
                </a:gridCol>
                <a:gridCol w="1302746">
                  <a:extLst>
                    <a:ext uri="{9D8B030D-6E8A-4147-A177-3AD203B41FA5}">
                      <a16:colId xmlns:a16="http://schemas.microsoft.com/office/drawing/2014/main" val="3923268765"/>
                    </a:ext>
                  </a:extLst>
                </a:gridCol>
                <a:gridCol w="1004824">
                  <a:extLst>
                    <a:ext uri="{9D8B030D-6E8A-4147-A177-3AD203B41FA5}">
                      <a16:colId xmlns:a16="http://schemas.microsoft.com/office/drawing/2014/main" val="2995579754"/>
                    </a:ext>
                  </a:extLst>
                </a:gridCol>
                <a:gridCol w="1623586">
                  <a:extLst>
                    <a:ext uri="{9D8B030D-6E8A-4147-A177-3AD203B41FA5}">
                      <a16:colId xmlns:a16="http://schemas.microsoft.com/office/drawing/2014/main" val="3584564406"/>
                    </a:ext>
                  </a:extLst>
                </a:gridCol>
              </a:tblGrid>
              <a:tr h="281918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Іс-шаралардың атауы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Мақсаты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Мерзімі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Қатысушы лар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Жауап ты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Күтілетін нәтиже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76915"/>
                  </a:ext>
                </a:extLst>
              </a:tr>
              <a:tr h="15415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 міндет. Педагог кадрлардың кәсіби біліктілігі мен мәртебесін арттыру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082380"/>
                  </a:ext>
                </a:extLst>
              </a:tr>
              <a:tr h="986715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«Педагог-экперт», «педагог-модератор» санаттары бар педагогтердің үлесі.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Педагогтардың кәсіби құзыреттілігін дамыту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Педагогтар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Бәсекеге қабілеттіліктің артуы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3486"/>
                  </a:ext>
                </a:extLst>
              </a:tr>
              <a:tr h="15415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 2 міндет. Бөбекжайдың материалдық-техникалық базасын нығайту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188288"/>
                  </a:ext>
                </a:extLst>
              </a:tr>
              <a:tr h="1267851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Жиһаз сатып алу: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Ойыншыққа арналған сөрелер және тақырыптық бұрыштар, орындықтар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Материалдық-техникалық базаны жаңарту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Әкімшілік құрам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Басшы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Құрал-жабдықтардың толыққанды болуы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135138"/>
                  </a:ext>
                </a:extLst>
              </a:tr>
              <a:tr h="704797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Педагог-психолог кабинетіне қажет жабдықтар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Материалдық-техникалық базаны жаңарту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Әкімшілік құрам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Басшы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Құрал-жабдықтардың толыққанды болуы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12360"/>
                  </a:ext>
                </a:extLst>
              </a:tr>
              <a:tr h="563837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Жас ерекшелігіне байланысты ойыншықтар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Материалдық-техникалық базаны жаңарту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Әкімшілік құрам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Басшы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Құрал-жабдықтардың толыққанды болуы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7723"/>
                  </a:ext>
                </a:extLst>
              </a:tr>
              <a:tr h="563837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Музыка залына қажет жабдықтар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Материалдық-техникалық базаны жаңарту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Әкімшілік құрам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Басшы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Құрал-жабдықтардың толыққанды болуы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22518"/>
                  </a:ext>
                </a:extLst>
              </a:tr>
              <a:tr h="563837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Спорт залға қажет жабдықтар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Материалдық-техникалық базаны жаңарту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Әкімшілік құрам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Басшы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Құрал-жабдықтардың толыққанды болуы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73027"/>
                  </a:ext>
                </a:extLst>
              </a:tr>
              <a:tr h="563837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Аула жұмыстары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Материалдық-техникалық базаны жаңарту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Әкімшілік құрам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Басшы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Құрал-жабдықтардың толыққанды болуы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68" marR="45268" marT="0" marB="0">
                    <a:solidFill>
                      <a:srgbClr val="F5F6FA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9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19E3-6ABF-F002-7A73-4B0D3DCE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9EBE23D-218C-2B9A-0382-EF9FB8D4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995"/>
            <a:ext cx="8928992" cy="4053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бөлім. Бөбекжайдың даму бағдарламасының 2023-2028 жылдарға арналған іс-шаралар жоспары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5E3B40-81D1-CA47-5701-B6E880F5CB03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2EDAC3-EBDA-2F7C-A9F2-76CC65A2E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47399"/>
              </p:ext>
            </p:extLst>
          </p:nvPr>
        </p:nvGraphicFramePr>
        <p:xfrm>
          <a:off x="323528" y="807062"/>
          <a:ext cx="8496944" cy="57036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2234">
                  <a:extLst>
                    <a:ext uri="{9D8B030D-6E8A-4147-A177-3AD203B41FA5}">
                      <a16:colId xmlns:a16="http://schemas.microsoft.com/office/drawing/2014/main" val="4067785169"/>
                    </a:ext>
                  </a:extLst>
                </a:gridCol>
                <a:gridCol w="1263950">
                  <a:extLst>
                    <a:ext uri="{9D8B030D-6E8A-4147-A177-3AD203B41FA5}">
                      <a16:colId xmlns:a16="http://schemas.microsoft.com/office/drawing/2014/main" val="408997799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1076536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60757691"/>
                    </a:ext>
                  </a:extLst>
                </a:gridCol>
                <a:gridCol w="1116001">
                  <a:extLst>
                    <a:ext uri="{9D8B030D-6E8A-4147-A177-3AD203B41FA5}">
                      <a16:colId xmlns:a16="http://schemas.microsoft.com/office/drawing/2014/main" val="3638734727"/>
                    </a:ext>
                  </a:extLst>
                </a:gridCol>
                <a:gridCol w="684199">
                  <a:extLst>
                    <a:ext uri="{9D8B030D-6E8A-4147-A177-3AD203B41FA5}">
                      <a16:colId xmlns:a16="http://schemas.microsoft.com/office/drawing/2014/main" val="236389568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041716761"/>
                    </a:ext>
                  </a:extLst>
                </a:gridCol>
              </a:tblGrid>
              <a:tr h="342891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 3 міндет. Балалардың даму мониторингінің сапасын жоғарылату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774240"/>
                  </a:ext>
                </a:extLst>
              </a:tr>
              <a:tr h="1294765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Физикалық даму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Денсаулықты сақтау технологиясын қолдана отырып, балалардың денсаулығын нығайтатын, ағзаны шынықтыратын, негізгі қимыл түрлерін дамытатын жағдайлармен қамтамасыз ету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 dirty="0">
                          <a:solidFill>
                            <a:srgbClr val="002060"/>
                          </a:solidFill>
                          <a:effectLst/>
                        </a:rPr>
                        <a:t>Негізгі қимыл түрлерінің бастапқы дағдыларын, өзіне-өзі қызмет көрсету дағдыларын меңгеру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9586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Коммуникативті дағдыларды дамыту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Балалардың ауызекі сөйлеуін дамыту арқылы әлеуметтік-коммуникативтік дағдыларды дамыту үшін жағдайлармен қамтамасыз ету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Коммуникативтік дағдыларды дамыту үшін тілдік қарым-қатынас ортасын құру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09265"/>
                  </a:ext>
                </a:extLst>
              </a:tr>
              <a:tr h="925772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Танымдық және зияткерлік дағдыларды дамыту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Қоршаған әлеммен өзара әрекет ету үшін қажетті танымдық іс-әрекеттің қарапайым дағдыларын меңгеруге жағдай жасау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Танымдық қабілеттерді және ойлау қабілетін дамыту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612144"/>
                  </a:ext>
                </a:extLst>
              </a:tr>
              <a:tr h="555464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Шығармашылық қабілеттерді, зерттеу әрекетін дамыту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Балалардың танымдық, шығармашылық, музыкалық қабілеттерін қалыптастыру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Балалардың </a:t>
                      </a:r>
                      <a:r>
                        <a:rPr lang="kk-KZ" sz="1200" spc="10">
                          <a:solidFill>
                            <a:srgbClr val="002060"/>
                          </a:solidFill>
                          <a:effectLst/>
                        </a:rPr>
                        <a:t>шығармашылық әрекет түрлеріне қызығушылықтарын ояту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17958"/>
                  </a:ext>
                </a:extLst>
              </a:tr>
              <a:tr h="1151020"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Әлеуметтік-эмоционалды дағдыларды дамыту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 dirty="0">
                          <a:solidFill>
                            <a:srgbClr val="002060"/>
                          </a:solidFill>
                          <a:effectLst/>
                        </a:rPr>
                        <a:t>Әртүрлі өмірлік және ойын жағдаяттарында әлеуметтік қатынастар жүйесіне ену негізінде баланың әлеуметтік тәжірибесін, жеке қасиеттерін қалыптастыру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spc="10" dirty="0">
                          <a:solidFill>
                            <a:srgbClr val="002060"/>
                          </a:solidFill>
                          <a:effectLst/>
                        </a:rPr>
                        <a:t>Балалардың қоршаған ортамен танысуына, бейімделуіне, ересектермен және құрдастарымен мейірімді қарым-қатынас орнатуына жағдай жасау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2" marR="30082" marT="0" marB="0">
                    <a:solidFill>
                      <a:srgbClr val="F5F6F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C06281-BBB7-A42B-8E31-0517C8C0E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49442"/>
              </p:ext>
            </p:extLst>
          </p:nvPr>
        </p:nvGraphicFramePr>
        <p:xfrm>
          <a:off x="539552" y="1030087"/>
          <a:ext cx="8064895" cy="5257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290">
                  <a:extLst>
                    <a:ext uri="{9D8B030D-6E8A-4147-A177-3AD203B41FA5}">
                      <a16:colId xmlns:a16="http://schemas.microsoft.com/office/drawing/2014/main" val="3993280326"/>
                    </a:ext>
                  </a:extLst>
                </a:gridCol>
                <a:gridCol w="1520952">
                  <a:extLst>
                    <a:ext uri="{9D8B030D-6E8A-4147-A177-3AD203B41FA5}">
                      <a16:colId xmlns:a16="http://schemas.microsoft.com/office/drawing/2014/main" val="831989704"/>
                    </a:ext>
                  </a:extLst>
                </a:gridCol>
                <a:gridCol w="1541868">
                  <a:extLst>
                    <a:ext uri="{9D8B030D-6E8A-4147-A177-3AD203B41FA5}">
                      <a16:colId xmlns:a16="http://schemas.microsoft.com/office/drawing/2014/main" val="799452088"/>
                    </a:ext>
                  </a:extLst>
                </a:gridCol>
                <a:gridCol w="898517">
                  <a:extLst>
                    <a:ext uri="{9D8B030D-6E8A-4147-A177-3AD203B41FA5}">
                      <a16:colId xmlns:a16="http://schemas.microsoft.com/office/drawing/2014/main" val="1873662079"/>
                    </a:ext>
                  </a:extLst>
                </a:gridCol>
                <a:gridCol w="1236505">
                  <a:extLst>
                    <a:ext uri="{9D8B030D-6E8A-4147-A177-3AD203B41FA5}">
                      <a16:colId xmlns:a16="http://schemas.microsoft.com/office/drawing/2014/main" val="1056014288"/>
                    </a:ext>
                  </a:extLst>
                </a:gridCol>
                <a:gridCol w="838580">
                  <a:extLst>
                    <a:ext uri="{9D8B030D-6E8A-4147-A177-3AD203B41FA5}">
                      <a16:colId xmlns:a16="http://schemas.microsoft.com/office/drawing/2014/main" val="2483594826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942830854"/>
                    </a:ext>
                  </a:extLst>
                </a:gridCol>
              </a:tblGrid>
              <a:tr h="49588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4 міндет. Мектепке дейінгі тәрибие мен білім беруді дамыту бойынша білім сапасын бағалау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56355"/>
                  </a:ext>
                </a:extLst>
              </a:tr>
              <a:tr h="888429"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Авторлық бағдарламаларды әзірлеу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Педагогтардың зерттеушілік әрекетін дамыту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Кәсіби құзыреттіліктердің артуы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56314"/>
                  </a:ext>
                </a:extLst>
              </a:tr>
              <a:tr h="24046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5 міндет. Педагогтарды әдістемелік сүйемелдеу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3417"/>
                  </a:ext>
                </a:extLst>
              </a:tr>
              <a:tr h="967512"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Біліктілікті арттыру курстарынан өту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Педагогтердің кәсіби білімдері мен дағдыларын арттыру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Кәсіби құзыреттіліктердің артуы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26500"/>
                  </a:ext>
                </a:extLst>
              </a:tr>
              <a:tr h="1332644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Қалалық, облыстық, республикалық, халықаралық байқуларға қатысу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Зерттеушілік, щығармышылық әрекетті дамыту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Бәсекеге қабілеттіліктің артуы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19905"/>
                  </a:ext>
                </a:extLst>
              </a:tr>
              <a:tr h="222107">
                <a:tc gridSpan="7"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6 міндет.  </a:t>
                      </a:r>
                      <a:r>
                        <a:rPr lang="kk-KZ" sz="1400" spc="10">
                          <a:solidFill>
                            <a:srgbClr val="002060"/>
                          </a:solidFill>
                          <a:effectLst/>
                        </a:rPr>
                        <a:t>Мектепке дейінгі тәрбие мен оқытудың үлгілік оқу бағдарламасын іске асыру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27380"/>
                  </a:ext>
                </a:extLst>
              </a:tr>
              <a:tr h="1110536"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Заттық-кеңістіктік дамытушы ортаны ұйымдастыру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Балалардың жан-жақты дамуына жағдай жасау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2023-2028 ж.ж.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Педагогтер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</a:rPr>
                        <a:t>Әдіскер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</a:rPr>
                        <a:t>Білім және тәрбие беру сапасының артуы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5F6FA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19671"/>
                  </a:ext>
                </a:extLst>
              </a:tr>
            </a:tbl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20E2ABA2-A53D-5C57-0A6C-6A5CBBD0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433843"/>
            <a:ext cx="8928992" cy="4053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бөлім. Бөбекжайдың даму бағдарламасының 2023-2028 жылдарға арналған іс-шаралар жоспары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2E94E3-CB3A-11EE-5982-B8B1B4A840C2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 flipV="1">
            <a:off x="2123728" y="4089706"/>
            <a:ext cx="5272949" cy="1776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0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839565" y="353120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sz="200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879615" y="3574068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2123728" y="1582687"/>
            <a:ext cx="5272949" cy="1018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0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839565" y="10166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686223" y="1092245"/>
            <a:ext cx="27751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Бағдарлама паспорты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879615" y="1059468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2123728" y="2420888"/>
            <a:ext cx="5272949" cy="1018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0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839565" y="18548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sz="200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879615" y="1897668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 flipV="1">
            <a:off x="2125317" y="3259087"/>
            <a:ext cx="5271360" cy="859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0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839565" y="269300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sz="200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879615" y="2735868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 flipV="1">
            <a:off x="2123728" y="5276527"/>
            <a:ext cx="5272949" cy="17761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0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839565" y="439163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sz="200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879615" y="4434493"/>
            <a:ext cx="38504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686223" y="1954258"/>
            <a:ext cx="33393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 ахуалды талдау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686223" y="2794045"/>
            <a:ext cx="309091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Миссиясы және пайымы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86223" y="3437029"/>
            <a:ext cx="31854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Нысаналы индикаторлар</a:t>
            </a:r>
          </a:p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 күтілетін нәтижелер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672307" y="4278626"/>
            <a:ext cx="472437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Бөбекжайдың даму бағдарламасының </a:t>
            </a:r>
          </a:p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2023-2028 жылдарға арналған </a:t>
            </a:r>
          </a:p>
          <a:p>
            <a:pPr eaLnBrk="0" hangingPunct="0"/>
            <a:r>
              <a:rPr lang="kk-KZ" sz="2000" b="1" kern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іс-шаралар жоспары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C3DB4A-3464-7CB3-9F25-4F4CF49C6CE2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1-бөлім. Бағдарлама паспорты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7893A5-669D-4677-D89E-BA6D5C7BC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12152"/>
              </p:ext>
            </p:extLst>
          </p:nvPr>
        </p:nvGraphicFramePr>
        <p:xfrm>
          <a:off x="251520" y="620688"/>
          <a:ext cx="8640960" cy="58783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945695453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561926228"/>
                    </a:ext>
                  </a:extLst>
                </a:gridCol>
              </a:tblGrid>
              <a:tr h="3919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66"/>
                          </a:solidFill>
                          <a:effectLst/>
                        </a:rPr>
                        <a:t>Бағдарламаның атауы      </a:t>
                      </a:r>
                      <a:endParaRPr lang="ru-RU" sz="12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81655" algn="l"/>
                        </a:tabLs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Ақтау қаласы бойынша білім бөлімінің «№ 59 С.Н.Шапағатов атындағы бөбекжай» мемлекеттік коммуналдық  қазыналық кәсіпорнының 2023-2028 жылдарға арналған Даму бағдарламасы.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extLst>
                  <a:ext uri="{0D108BD9-81ED-4DB2-BD59-A6C34878D82A}">
                    <a16:rowId xmlns:a16="http://schemas.microsoft.com/office/drawing/2014/main" val="2400641673"/>
                  </a:ext>
                </a:extLst>
              </a:tr>
              <a:tr h="706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66"/>
                          </a:solidFill>
                          <a:effectLst/>
                        </a:rPr>
                        <a:t>Бағдарламаны әзірлеуге арналған негіздемелер        </a:t>
                      </a:r>
                      <a:endParaRPr lang="ru-RU" sz="12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"Білім туралы</a:t>
                      </a:r>
                      <a:r>
                        <a:rPr lang="kk-KZ" sz="1200" u="none" dirty="0">
                          <a:solidFill>
                            <a:srgbClr val="000066"/>
                          </a:solidFill>
                          <a:effectLst/>
                        </a:rPr>
                        <a:t>" 2007 жылғы 27 шілдедегі Қазақстан Республикасының Заңы;</a:t>
                      </a:r>
                      <a:br>
                        <a:rPr lang="kk-KZ" sz="1200" u="none" dirty="0">
                          <a:solidFill>
                            <a:srgbClr val="000066"/>
                          </a:solidFill>
                          <a:effectLst/>
                        </a:rPr>
                      </a:br>
                      <a:r>
                        <a:rPr lang="kk-KZ" sz="1200" u="none" strike="noStrike" dirty="0">
                          <a:solidFill>
                            <a:srgbClr val="000066"/>
                          </a:solidFill>
                          <a:effectLst/>
                        </a:rPr>
                        <a:t>Мемлекет басшысы Қасым-Жомарт Тоқаевтың 2023 жылдың 1 қыркүйегіндегі «Әділетті Қазақстанның экономикалық бағдары» атты Қазақстан халқына Жолдауы</a:t>
                      </a:r>
                      <a:endParaRPr lang="ru-RU" sz="1200" b="1" u="none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extLst>
                  <a:ext uri="{0D108BD9-81ED-4DB2-BD59-A6C34878D82A}">
                    <a16:rowId xmlns:a16="http://schemas.microsoft.com/office/drawing/2014/main" val="2356987461"/>
                  </a:ext>
                </a:extLst>
              </a:tr>
              <a:tr h="706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66"/>
                          </a:solidFill>
                          <a:effectLst/>
                        </a:rPr>
                        <a:t>Ба</a:t>
                      </a:r>
                      <a:r>
                        <a:rPr lang="kk-KZ" sz="1200" b="1">
                          <a:solidFill>
                            <a:srgbClr val="000066"/>
                          </a:solidFill>
                          <a:effectLst/>
                        </a:rPr>
                        <a:t>ғдарламаны әзірлеуші</a:t>
                      </a:r>
                      <a:endParaRPr lang="ru-RU" sz="1200" b="1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66"/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Ақтау қаласы бойынша білім бөлімінің «№ 59 С.Н.Шапағатов атындағы бөбекжай» мемлекеттік коммуналдық  қазыналық кәсіпорнының  жұмыс тобы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Директор  - Худайбергенова А.Ж. 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Әдіскер – Ургешбаева К.Ж 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extLst>
                  <a:ext uri="{0D108BD9-81ED-4DB2-BD59-A6C34878D82A}">
                    <a16:rowId xmlns:a16="http://schemas.microsoft.com/office/drawing/2014/main" val="472778944"/>
                  </a:ext>
                </a:extLst>
              </a:tr>
              <a:tr h="2295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66"/>
                          </a:solidFill>
                          <a:effectLst/>
                        </a:rPr>
                        <a:t>Бағдарламаның   мақсаттары мен міндеттері</a:t>
                      </a:r>
                      <a:endParaRPr lang="ru-RU" sz="12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Мақсаты: бөбекжайда балалардың бәсекеге қабілеттілігін арттыру және ұлттық құндылықтар негізінде тұлғаны тәрбиелеу, рухани дағдыларын қалыптастыру. 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Міндеттері: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1800" dirty="0">
                          <a:solidFill>
                            <a:srgbClr val="000066"/>
                          </a:solidFill>
                          <a:effectLst/>
                        </a:rPr>
                        <a:t>1.</a:t>
                      </a: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 Педагог кәсібінің жоғары мәртебесін қамтамасыз ету, педагогикалық білім беруді жаңғырту;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1800" dirty="0">
                          <a:solidFill>
                            <a:srgbClr val="000066"/>
                          </a:solidFill>
                          <a:effectLst/>
                        </a:rPr>
                        <a:t>2.</a:t>
                      </a:r>
                      <a:r>
                        <a:rPr lang="kk-KZ" sz="1200" spc="10" dirty="0">
                          <a:solidFill>
                            <a:srgbClr val="000066"/>
                          </a:solidFill>
                          <a:effectLst/>
                        </a:rPr>
                        <a:t> </a:t>
                      </a:r>
                      <a:r>
                        <a:rPr lang="kk-KZ" sz="1200" kern="1800" dirty="0">
                          <a:solidFill>
                            <a:srgbClr val="000066"/>
                          </a:solidFill>
                          <a:effectLst/>
                        </a:rPr>
                        <a:t>Бөбекжайда тәрбиеленушілердің  қауіпсіз және жайлы ортасын қамтамасыз ету;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kern="1800" dirty="0">
                          <a:solidFill>
                            <a:srgbClr val="000066"/>
                          </a:solidFill>
                          <a:effectLst/>
                        </a:rPr>
                        <a:t>3.</a:t>
                      </a: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 Тәрбиеленушілердің зияткерлік, рухани-адамгершілік және физикалық дамуын қамтамасыз ету;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4. Тәрбиеленушілердің өз бетінше жұмыс жасай алуына мүмкіндік беру, болашақ көшбасшыларды тәрбиелеу;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5. </a:t>
                      </a:r>
                      <a:r>
                        <a:rPr lang="kk-KZ" sz="1200" spc="10" dirty="0">
                          <a:solidFill>
                            <a:srgbClr val="000066"/>
                          </a:solidFill>
                          <a:effectLst/>
                        </a:rPr>
                        <a:t>Тәрбиеленушілердің ата-аналарымен және заңды өкілдерімен тұлғааралық өзара іс-қимылдарды кеңейту және өзара жауапкершілік қағидаты бойынша ынтымақтастық құру;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6. Ұлттық салт-дәстүрлердің негіздерін қалыптастыру;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solidFill>
                            <a:srgbClr val="000066"/>
                          </a:solidFill>
                          <a:effectLst/>
                        </a:rPr>
                        <a:t>7. Ерекше тәрбие мен білім берілуіне қажеттіліктері бар тәрбиеленушілерге жағдай жасауды қамтамасыз ету;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>
                          <a:solidFill>
                            <a:srgbClr val="000066"/>
                          </a:solidFill>
                          <a:effectLst/>
                        </a:rPr>
                        <a:t>8. Тәрбиелеу мен оқыту үдерісін цифрландыруды жүзеге асыру;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9. Мектеппен үздіксіз сабақтастықты дамыту.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extLst>
                  <a:ext uri="{0D108BD9-81ED-4DB2-BD59-A6C34878D82A}">
                    <a16:rowId xmlns:a16="http://schemas.microsoft.com/office/drawing/2014/main" val="271384384"/>
                  </a:ext>
                </a:extLst>
              </a:tr>
              <a:tr h="1235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66"/>
                          </a:solidFill>
                          <a:effectLst/>
                        </a:rPr>
                        <a:t>Бағдарламаны іске асыру мерзімдері мен кезеңдері  </a:t>
                      </a:r>
                      <a:endParaRPr lang="ru-RU" sz="12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66"/>
                          </a:solidFill>
                          <a:effectLst/>
                        </a:rPr>
                        <a:t>2023-2028 жылдар:</a:t>
                      </a:r>
                      <a:endParaRPr lang="ru-RU" sz="120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66"/>
                          </a:solidFill>
                          <a:effectLst/>
                        </a:rPr>
                        <a:t>І кезең (2023 – 2024 оқу жылы)  дайындық кезеңі: теориялық-талдау, диагностикалық, болжамдық және ұйымдастырушылық іс-әрекет.</a:t>
                      </a:r>
                      <a:endParaRPr lang="ru-RU" sz="120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66"/>
                          </a:solidFill>
                          <a:effectLst/>
                        </a:rPr>
                        <a:t>ІІ кезең (2024 – 2027 оқу жылы)  негізгі практикалық кезең: жүзеге асыру, ағымдағы сараптау, бағдарламаны жүзеге асырудың іс-әрекеті және оны жүзеге асыру кезеңінде жүргізілетін іс-шаралар.</a:t>
                      </a:r>
                      <a:endParaRPr lang="ru-RU" sz="1200">
                        <a:solidFill>
                          <a:srgbClr val="0000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1200">
                          <a:solidFill>
                            <a:srgbClr val="000066"/>
                          </a:solidFill>
                          <a:effectLst/>
                        </a:rPr>
                        <a:t>ІІІ кезең (2027-2028 оқу жылы) қорытынды, сараптау кезеңі: нәтижелер қорытындысы, бағдарлама жемісі, алдағы даму жолын құрастыру және болжам жасау.</a:t>
                      </a:r>
                      <a:endParaRPr lang="ru-RU" sz="120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extLst>
                  <a:ext uri="{0D108BD9-81ED-4DB2-BD59-A6C34878D82A}">
                    <a16:rowId xmlns:a16="http://schemas.microsoft.com/office/drawing/2014/main" val="573907209"/>
                  </a:ext>
                </a:extLst>
              </a:tr>
              <a:tr h="353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66"/>
                          </a:solidFill>
                          <a:effectLst/>
                        </a:rPr>
                        <a:t>Қаржыландыру</a:t>
                      </a:r>
                      <a:r>
                        <a:rPr lang="ru-RU" sz="1200" b="1" dirty="0">
                          <a:solidFill>
                            <a:srgbClr val="000066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66"/>
                          </a:solidFill>
                          <a:effectLst/>
                        </a:rPr>
                        <a:t>көздері</a:t>
                      </a:r>
                      <a:endParaRPr lang="ru-RU" sz="12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0066"/>
                          </a:solidFill>
                          <a:effectLst/>
                        </a:rPr>
                        <a:t>Мемлекеттік бюджет есебінен қаржыландыру.</a:t>
                      </a:r>
                      <a:endParaRPr lang="ru-RU" sz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28" marR="33628" marT="0" marB="0"/>
                </a:tc>
                <a:extLst>
                  <a:ext uri="{0D108BD9-81ED-4DB2-BD59-A6C34878D82A}">
                    <a16:rowId xmlns:a16="http://schemas.microsoft.com/office/drawing/2014/main" val="406142614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DD2291-D887-083A-83C8-5952FB47FFA2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6261E-A5B3-ADFF-730D-4CBED5A20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D411C2A-24B3-6F50-0BC5-A16E938C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3271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бөлім. Ағымдағы ахуалды талдау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E7D054A-C11F-18A0-27C8-7C3201CB5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03090"/>
              </p:ext>
            </p:extLst>
          </p:nvPr>
        </p:nvGraphicFramePr>
        <p:xfrm>
          <a:off x="287524" y="620688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6A1208-E4C4-B0D6-9CC0-2BD01A4BC851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19EBB-1277-FEF3-01A7-38D4F742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574A4C-26F2-5AF7-A4FC-92FFE76F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2597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бөлім. Ағымдағы ахуалды талдау</a:t>
            </a:r>
            <a:endParaRPr lang="ru-RU" sz="1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B487CE9-386A-2BFD-FD53-621ED2D9F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794150"/>
              </p:ext>
            </p:extLst>
          </p:nvPr>
        </p:nvGraphicFramePr>
        <p:xfrm>
          <a:off x="566936" y="787857"/>
          <a:ext cx="7938628" cy="57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607A79-E302-55EF-9D48-9D2C3EC139B5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3107-2344-2319-6342-86677310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68FA861-AF04-B496-B003-42C43667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64017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бөлім. Ағымдағы ахуалды талдау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9B930E-AF15-C286-4F63-61BE1B8C1DAD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314B45-0C3F-C83C-0927-9B18A3270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35344"/>
              </p:ext>
            </p:extLst>
          </p:nvPr>
        </p:nvGraphicFramePr>
        <p:xfrm>
          <a:off x="498990" y="1305058"/>
          <a:ext cx="8208912" cy="5120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017">
                  <a:extLst>
                    <a:ext uri="{9D8B030D-6E8A-4147-A177-3AD203B41FA5}">
                      <a16:colId xmlns:a16="http://schemas.microsoft.com/office/drawing/2014/main" val="237559232"/>
                    </a:ext>
                  </a:extLst>
                </a:gridCol>
                <a:gridCol w="4104895">
                  <a:extLst>
                    <a:ext uri="{9D8B030D-6E8A-4147-A177-3AD203B41FA5}">
                      <a16:colId xmlns:a16="http://schemas.microsoft.com/office/drawing/2014/main" val="1171531120"/>
                    </a:ext>
                  </a:extLst>
                </a:gridCol>
              </a:tblGrid>
              <a:tr h="108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Күшті жақтары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Әлсіз жақтары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extLst>
                  <a:ext uri="{0D108BD9-81ED-4DB2-BD59-A6C34878D82A}">
                    <a16:rowId xmlns:a16="http://schemas.microsoft.com/office/drawing/2014/main" val="1474784216"/>
                  </a:ext>
                </a:extLst>
              </a:tr>
              <a:tr h="18000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Бөбекжай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тәрбиешілер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мамандармен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камтылган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іліктілігін арттыру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курстан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өткен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- 72,2% 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тәрбиеленушілердің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берумен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қамтылуы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- 34%;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жасына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біліктері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дағдыларының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даму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индикаторларының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жүйесімен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біліктері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деңгейлерінің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сәйкестілігі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- 79,7%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303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Педагог-шебер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педагог-зерттеуші дәрежесіндегі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педагогтердің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тапшылығы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3030" algn="l"/>
                        </a:tabLs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Топтардың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-мен,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құрал-жабдықтар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мен, жиҺазбен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қамтыл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уы.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extLst>
                  <a:ext uri="{0D108BD9-81ED-4DB2-BD59-A6C34878D82A}">
                    <a16:rowId xmlns:a16="http://schemas.microsoft.com/office/drawing/2014/main" val="719372055"/>
                  </a:ext>
                </a:extLst>
              </a:tr>
              <a:tr h="195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Мүмкіндіктер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Қауіптер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extLst>
                  <a:ext uri="{0D108BD9-81ED-4DB2-BD59-A6C34878D82A}">
                    <a16:rowId xmlns:a16="http://schemas.microsoft.com/office/drawing/2014/main" val="3622430716"/>
                  </a:ext>
                </a:extLst>
              </a:tr>
              <a:tr h="17022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Біліктілікті арттыру орталықтарының курстары аркылы педагогтердің біліктілігін арттыру жүйесін нығайту;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Республикалық,облыстық,қалалық деңгейде озық тәжірибені тарату;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75260" algn="l"/>
                        </a:tabLs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Материалдық-техникалық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базаны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нығайту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дамыту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303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Жеткіліксіз қаржыландыру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52" marR="68152" marT="0" marB="0"/>
                </a:tc>
                <a:extLst>
                  <a:ext uri="{0D108BD9-81ED-4DB2-BD59-A6C34878D82A}">
                    <a16:rowId xmlns:a16="http://schemas.microsoft.com/office/drawing/2014/main" val="36185383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C420649-DDEF-4F39-E951-4E3C5D1E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859320"/>
            <a:ext cx="3168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3" algn="l"/>
              </a:tabLst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0FAD-CBD6-9DB7-2AF9-A8C68670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D6A29-1BF4-26B4-5A5E-AE583948A22D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722BC-A4C5-43B6-B6A1-AF8A50E6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1" y="1792330"/>
            <a:ext cx="2903634" cy="158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56728-D9B0-45A5-B084-5447E9F0B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0" y="3504477"/>
            <a:ext cx="2894455" cy="145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1F7D19-EF6F-4023-A027-2EE08AECF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07" y="5055585"/>
            <a:ext cx="2584952" cy="145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E94AED-F423-4E84-A4AD-DBEBC8B1B5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30" y="205843"/>
            <a:ext cx="1784797" cy="317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F5A255-72F7-4ACB-A019-B095AEAD6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2" y="104316"/>
            <a:ext cx="2641713" cy="144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1C354B-8C7F-477C-85EC-AAB95A847C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2" y="3342253"/>
            <a:ext cx="2612365" cy="155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6B1028-B900-4A49-8787-A5BCA141A1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8" y="5055585"/>
            <a:ext cx="2894455" cy="158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4191DBE-709C-4B78-8BAF-80A37F3CDE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07" y="3504477"/>
            <a:ext cx="2350029" cy="129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994C-F430-4FEE-953C-FF88696C6A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5" y="1700808"/>
            <a:ext cx="2625232" cy="144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840350-1D7F-466C-944B-5DA2906897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1" y="200369"/>
            <a:ext cx="2950212" cy="134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19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5317-3598-4B0B-83B6-941FB46B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9D61FF-CEF1-6F08-3056-DD510DD3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57885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бөлім. Ағымдағы ахуалды талдау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2A76A4-67AF-0443-3C4E-FE34CB30B003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3B8E8-C909-3193-E6CC-16E54F03B2D5}"/>
              </a:ext>
            </a:extLst>
          </p:cNvPr>
          <p:cNvSpPr txBox="1"/>
          <p:nvPr/>
        </p:nvSpPr>
        <p:spPr>
          <a:xfrm>
            <a:off x="839180" y="1526586"/>
            <a:ext cx="746564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r>
              <a:rPr lang="kk-KZ" sz="1800" b="1" kern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Күтілетін нәтижелер: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/>
            <a:r>
              <a:rPr lang="kk-KZ" sz="1800" kern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Бөбекжай үшін – мекеменің бәсекеге қабілеттілігін арттыру;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/>
            <a:r>
              <a:rPr lang="kk-KZ" sz="1800" kern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 үшін – әр баланың жеке қажеттіліктері мен мүмкіндіктеріне сәйкес толыққанды сапалы білім алу;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/>
            <a:r>
              <a:rPr lang="kk-KZ" sz="1800" kern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Педагогтар үшін – мамандыққа деген қызығушылықты арттыру және кәсіби құзіреттілікті дамыту.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1000"/>
              </a:spcAft>
            </a:pPr>
            <a:endParaRPr lang="kk-KZ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10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Қорытынды: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1000"/>
              </a:spcAft>
            </a:pPr>
            <a:r>
              <a:rPr lang="kk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Педагогикалық  ұжым  жоспар бойынша жұмыс жүргізіп, өз шығармашылықтарын  көрсетті, санаттарын жоғарылатып, кәсіптік деңгейлерін көтеруде  біліктілік  арттыру курстарынан өтті.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/>
            <a:r>
              <a:rPr lang="kk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Бөбекжайда педагог қызметкерлердің кәсіптік деңгейін көтеруіне барлық  жағдай жасалды. Педагогтардың  кәсіптік  деңгейін көтеру үшін педагогтар өзін-өзі жетілдіру жоспары бойынша жұмыс атқарып келеді.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9B0ED-6733-9129-B177-6CCE2A3C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EC2AA3-99D7-09BB-526E-4AC76DE0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56959"/>
            <a:ext cx="8928992" cy="5748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бөлім. Миссиясы және пайымы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8C4D6B-8344-5751-AC73-E6BB0AFE4817}"/>
              </a:ext>
            </a:extLst>
          </p:cNvPr>
          <p:cNvSpPr/>
          <p:nvPr/>
        </p:nvSpPr>
        <p:spPr>
          <a:xfrm>
            <a:off x="7956376" y="6669360"/>
            <a:ext cx="1187624" cy="188640"/>
          </a:xfrm>
          <a:prstGeom prst="rect">
            <a:avLst/>
          </a:prstGeom>
          <a:solidFill>
            <a:srgbClr val="002E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ED25281-1FF5-9FB7-F73A-4A2E876DD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576890"/>
              </p:ext>
            </p:extLst>
          </p:nvPr>
        </p:nvGraphicFramePr>
        <p:xfrm>
          <a:off x="719572" y="1106568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4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78de0d1cd954d3e63ee5db6ecd4c4459ff5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1682</Words>
  <Application>Microsoft Office PowerPoint</Application>
  <PresentationFormat>Экран (4:3)</PresentationFormat>
  <Paragraphs>404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2023-2028 жылдарға арналған ДАМУ БАҒДАРЛАМАСЫ</vt:lpstr>
      <vt:lpstr>Презентация PowerPoint</vt:lpstr>
      <vt:lpstr>1-бөлім. Бағдарлама паспорты</vt:lpstr>
      <vt:lpstr>2 бөлім. Ағымдағы ахуалды талдау</vt:lpstr>
      <vt:lpstr>2 бөлім. Ағымдағы ахуалды талдау</vt:lpstr>
      <vt:lpstr>2 бөлім. Ағымдағы ахуалды талдау</vt:lpstr>
      <vt:lpstr>Презентация PowerPoint</vt:lpstr>
      <vt:lpstr>2 бөлім. Ағымдағы ахуалды талдау</vt:lpstr>
      <vt:lpstr>3 бөлім. Миссиясы және пайымы</vt:lpstr>
      <vt:lpstr>4 бөлім. Нысаналы индикаторлар және күтілетін нәтижелер</vt:lpstr>
      <vt:lpstr>4 бөлім. Нысаналы индикаторлар және күтілетін нәтижелер</vt:lpstr>
      <vt:lpstr>5 бөлім. Бөбекжайдың даму бағдарламасының 2023-2028 жылдарға арналған іс-шаралар жоспары</vt:lpstr>
      <vt:lpstr>5 бөлім. Бөбекжайдың даму бағдарламасының 2023-2028 жылдарға арналған іс-шаралар жоспары</vt:lpstr>
      <vt:lpstr>5 бөлім. Бөбекжайдың даму бағдарламасының 2023-2028 жылдарға арналған іс-шаралар жоспары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абстракция</dc:title>
  <dc:creator>obstinate</dc:creator>
  <dc:description>Шаблон презентации с сайта https://presentation-creation.ru/</dc:description>
  <cp:lastModifiedBy>Пользователь</cp:lastModifiedBy>
  <cp:revision>780</cp:revision>
  <cp:lastPrinted>2024-02-15T06:03:12Z</cp:lastPrinted>
  <dcterms:created xsi:type="dcterms:W3CDTF">2018-02-25T09:09:03Z</dcterms:created>
  <dcterms:modified xsi:type="dcterms:W3CDTF">2024-05-17T07:14:22Z</dcterms:modified>
</cp:coreProperties>
</file>